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32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4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.png" Type="http://schemas.openxmlformats.org/officeDocument/2006/relationships/image"/><Relationship Id="rId18" Target="../media/image3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.png" Type="http://schemas.openxmlformats.org/officeDocument/2006/relationships/image"/><Relationship Id="rId18" Target="../media/image3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.png" Type="http://schemas.openxmlformats.org/officeDocument/2006/relationships/image"/><Relationship Id="rId18" Target="../media/image3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2960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441" t="0" r="-4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318" y="1064960"/>
            <a:ext cx="781804" cy="781804"/>
          </a:xfrm>
          <a:custGeom>
            <a:avLst/>
            <a:gdLst/>
            <a:ahLst/>
            <a:cxnLst/>
            <a:rect r="r" b="b" t="t" l="l"/>
            <a:pathLst>
              <a:path h="781804" w="781804">
                <a:moveTo>
                  <a:pt x="0" y="0"/>
                </a:moveTo>
                <a:lnTo>
                  <a:pt x="781804" y="0"/>
                </a:lnTo>
                <a:lnTo>
                  <a:pt x="781804" y="781804"/>
                </a:lnTo>
                <a:lnTo>
                  <a:pt x="0" y="78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0318" y="3829856"/>
            <a:ext cx="12242731" cy="335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6"/>
              </a:lnSpc>
            </a:pPr>
            <a:r>
              <a:rPr lang="en-US" sz="8400" spc="168">
                <a:solidFill>
                  <a:srgbClr val="F2F2F2"/>
                </a:solidFill>
                <a:latin typeface="Montserrat Bold"/>
              </a:rPr>
              <a:t>SPOTIFY MUSIC RECOMMENDATION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0318" y="3172885"/>
            <a:ext cx="5084899" cy="37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2"/>
              </a:lnSpc>
            </a:pPr>
            <a:r>
              <a:rPr lang="en-US" sz="2800" spc="280">
                <a:solidFill>
                  <a:srgbClr val="1DB954"/>
                </a:solidFill>
                <a:latin typeface="Montserrat Bold"/>
              </a:rPr>
              <a:t>TECHNOLOGY REVIEW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4803674" y="3197880"/>
            <a:ext cx="4588546" cy="32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63">
                <a:solidFill>
                  <a:srgbClr val="F2F2F2"/>
                </a:solidFill>
                <a:latin typeface="Montserrat"/>
              </a:rPr>
              <a:t>CSE 583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0318" y="7296194"/>
            <a:ext cx="916997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48">
                <a:solidFill>
                  <a:srgbClr val="F2F2F2"/>
                </a:solidFill>
                <a:latin typeface="Montserrat"/>
              </a:rPr>
              <a:t>Juntong Wu, Denkie Yan, Chesie Yu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10318" y="8434782"/>
            <a:ext cx="2004787" cy="657225"/>
            <a:chOff x="0" y="0"/>
            <a:chExt cx="2673049" cy="876300"/>
          </a:xfrm>
        </p:grpSpPr>
        <p:sp>
          <p:nvSpPr>
            <p:cNvPr name="AutoShape 9" id="9"/>
            <p:cNvSpPr/>
            <p:nvPr/>
          </p:nvSpPr>
          <p:spPr>
            <a:xfrm>
              <a:off x="0" y="438150"/>
              <a:ext cx="2673049" cy="0"/>
            </a:xfrm>
            <a:prstGeom prst="line">
              <a:avLst/>
            </a:prstGeom>
            <a:ln cap="rnd" w="876300">
              <a:solidFill>
                <a:srgbClr val="1212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471704" y="161290"/>
              <a:ext cx="114736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2F2F2"/>
                  </a:solidFill>
                  <a:latin typeface="Montserrat Bold"/>
                </a:rPr>
                <a:t>PLAY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824017" y="134843"/>
              <a:ext cx="606614" cy="606614"/>
            </a:xfrm>
            <a:custGeom>
              <a:avLst/>
              <a:gdLst/>
              <a:ahLst/>
              <a:cxnLst/>
              <a:rect r="r" b="b" t="t" l="l"/>
              <a:pathLst>
                <a:path h="606614" w="606614">
                  <a:moveTo>
                    <a:pt x="0" y="0"/>
                  </a:moveTo>
                  <a:lnTo>
                    <a:pt x="606614" y="0"/>
                  </a:lnTo>
                  <a:lnTo>
                    <a:pt x="606614" y="606614"/>
                  </a:lnTo>
                  <a:lnTo>
                    <a:pt x="0" y="60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1736"/>
            <a:ext cx="3778741" cy="5635940"/>
            <a:chOff x="0" y="0"/>
            <a:chExt cx="875942" cy="1306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5856" y="3453688"/>
            <a:ext cx="2929812" cy="2929812"/>
            <a:chOff x="0" y="0"/>
            <a:chExt cx="657815" cy="657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F6CF5C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45810" y="3643641"/>
            <a:ext cx="2544521" cy="2544510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58296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4" y="0"/>
                </a:lnTo>
                <a:lnTo>
                  <a:pt x="306344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181026" y="3061736"/>
            <a:ext cx="3778741" cy="5635940"/>
            <a:chOff x="0" y="0"/>
            <a:chExt cx="875942" cy="13064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08181" y="3453688"/>
            <a:ext cx="2929812" cy="2929812"/>
            <a:chOff x="0" y="0"/>
            <a:chExt cx="657815" cy="6578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5588C4">
                <a:alpha val="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710622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4" y="0"/>
                </a:lnTo>
                <a:lnTo>
                  <a:pt x="306344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333162" y="3061736"/>
            <a:ext cx="3778741" cy="5635940"/>
            <a:chOff x="0" y="0"/>
            <a:chExt cx="875942" cy="13064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60318" y="3453688"/>
            <a:ext cx="2929812" cy="2929812"/>
            <a:chOff x="0" y="0"/>
            <a:chExt cx="657815" cy="6578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92A1CF">
                <a:alpha val="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862758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480559" y="3061736"/>
            <a:ext cx="3778741" cy="5635940"/>
            <a:chOff x="0" y="0"/>
            <a:chExt cx="875942" cy="13064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907715" y="3453688"/>
            <a:ext cx="2929812" cy="2929812"/>
            <a:chOff x="0" y="0"/>
            <a:chExt cx="657815" cy="6578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FE4A4A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010155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5800827" y="3646339"/>
            <a:ext cx="2544521" cy="2544510"/>
            <a:chOff x="0" y="0"/>
            <a:chExt cx="6350025" cy="635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955844" y="3649036"/>
            <a:ext cx="2544521" cy="2544510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4110861" y="3651733"/>
            <a:ext cx="2544521" cy="2544510"/>
            <a:chOff x="0" y="0"/>
            <a:chExt cx="6350025" cy="6350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028700" y="1284702"/>
            <a:ext cx="89686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2F2F2"/>
                </a:solidFill>
                <a:latin typeface="Montserrat Bold"/>
              </a:rPr>
              <a:t>Packages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55856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TKinter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608181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Shiny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60318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Plotly Dash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907715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Streamlit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6003805" y="5558272"/>
            <a:ext cx="699203" cy="699203"/>
          </a:xfrm>
          <a:custGeom>
            <a:avLst/>
            <a:gdLst/>
            <a:ahLst/>
            <a:cxnLst/>
            <a:rect r="r" b="b" t="t" l="l"/>
            <a:pathLst>
              <a:path h="699203" w="699203">
                <a:moveTo>
                  <a:pt x="0" y="0"/>
                </a:moveTo>
                <a:lnTo>
                  <a:pt x="699202" y="0"/>
                </a:lnTo>
                <a:lnTo>
                  <a:pt x="699202" y="699203"/>
                </a:lnTo>
                <a:lnTo>
                  <a:pt x="0" y="6992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455856" y="7379860"/>
            <a:ext cx="2924429" cy="70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Standard GUI library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08181" y="7379860"/>
            <a:ext cx="2924429" cy="104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Reactive programming engine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760318" y="7379860"/>
            <a:ext cx="2924429" cy="104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Creating interactive web applications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907715" y="7389385"/>
            <a:ext cx="292981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Python for analytics </a:t>
            </a:r>
          </a:p>
          <a:p>
            <a:pPr marL="453388" indent="-226694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P</a:t>
            </a: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rototype of  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3762381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2381" cy="1907686"/>
            </a:xfrm>
            <a:custGeom>
              <a:avLst/>
              <a:gdLst/>
              <a:ahLst/>
              <a:cxnLst/>
              <a:rect r="r" b="b" t="t" l="l"/>
              <a:pathLst>
                <a:path h="1907686" w="3762381">
                  <a:moveTo>
                    <a:pt x="9540" y="0"/>
                  </a:moveTo>
                  <a:lnTo>
                    <a:pt x="3752841" y="0"/>
                  </a:lnTo>
                  <a:cubicBezTo>
                    <a:pt x="3758110" y="0"/>
                    <a:pt x="3762381" y="4271"/>
                    <a:pt x="3762381" y="9540"/>
                  </a:cubicBezTo>
                  <a:lnTo>
                    <a:pt x="3762381" y="1898146"/>
                  </a:lnTo>
                  <a:cubicBezTo>
                    <a:pt x="3762381" y="1903415"/>
                    <a:pt x="3758110" y="1907686"/>
                    <a:pt x="3752841" y="1907686"/>
                  </a:cubicBezTo>
                  <a:lnTo>
                    <a:pt x="9540" y="1907686"/>
                  </a:lnTo>
                  <a:cubicBezTo>
                    <a:pt x="4271" y="1907686"/>
                    <a:pt x="0" y="1903415"/>
                    <a:pt x="0" y="189814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762381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272803"/>
            <a:ext cx="16230600" cy="5985497"/>
          </a:xfrm>
          <a:custGeom>
            <a:avLst/>
            <a:gdLst/>
            <a:ahLst/>
            <a:cxnLst/>
            <a:rect r="r" b="b" t="t" l="l"/>
            <a:pathLst>
              <a:path h="5985497" w="16230600">
                <a:moveTo>
                  <a:pt x="0" y="0"/>
                </a:moveTo>
                <a:lnTo>
                  <a:pt x="16230600" y="0"/>
                </a:lnTo>
                <a:lnTo>
                  <a:pt x="16230600" y="5985497"/>
                </a:lnTo>
                <a:lnTo>
                  <a:pt x="0" y="598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0382" r="0" b="-1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2244103"/>
          </a:xfrm>
          <a:custGeom>
            <a:avLst/>
            <a:gdLst/>
            <a:ahLst/>
            <a:cxnLst/>
            <a:rect r="r" b="b" t="t" l="l"/>
            <a:pathLst>
              <a:path h="2244103" w="16230600">
                <a:moveTo>
                  <a:pt x="0" y="0"/>
                </a:moveTo>
                <a:lnTo>
                  <a:pt x="16230600" y="0"/>
                </a:lnTo>
                <a:lnTo>
                  <a:pt x="16230600" y="2244103"/>
                </a:lnTo>
                <a:lnTo>
                  <a:pt x="0" y="224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872" t="-261098" r="-18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60199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2" y="0"/>
                </a:lnTo>
                <a:lnTo>
                  <a:pt x="567602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19995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8891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39390" y="8109143"/>
            <a:ext cx="3809220" cy="274519"/>
            <a:chOff x="0" y="0"/>
            <a:chExt cx="7930128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3497" y="3531669"/>
            <a:ext cx="612830" cy="612830"/>
          </a:xfrm>
          <a:custGeom>
            <a:avLst/>
            <a:gdLst/>
            <a:ahLst/>
            <a:cxnLst/>
            <a:rect r="r" b="b" t="t" l="l"/>
            <a:pathLst>
              <a:path h="612830" w="612830">
                <a:moveTo>
                  <a:pt x="0" y="0"/>
                </a:moveTo>
                <a:lnTo>
                  <a:pt x="612830" y="0"/>
                </a:lnTo>
                <a:lnTo>
                  <a:pt x="612830" y="612830"/>
                </a:lnTo>
                <a:lnTo>
                  <a:pt x="0" y="6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3608" y="3646752"/>
            <a:ext cx="413691" cy="382664"/>
          </a:xfrm>
          <a:custGeom>
            <a:avLst/>
            <a:gdLst/>
            <a:ahLst/>
            <a:cxnLst/>
            <a:rect r="r" b="b" t="t" l="l"/>
            <a:pathLst>
              <a:path h="382664" w="413691">
                <a:moveTo>
                  <a:pt x="0" y="0"/>
                </a:moveTo>
                <a:lnTo>
                  <a:pt x="413691" y="0"/>
                </a:lnTo>
                <a:lnTo>
                  <a:pt x="413691" y="382663"/>
                </a:lnTo>
                <a:lnTo>
                  <a:pt x="0" y="382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4660" y="3780034"/>
            <a:ext cx="353156" cy="116100"/>
          </a:xfrm>
          <a:custGeom>
            <a:avLst/>
            <a:gdLst/>
            <a:ahLst/>
            <a:cxnLst/>
            <a:rect r="r" b="b" t="t" l="l"/>
            <a:pathLst>
              <a:path h="116100" w="353156">
                <a:moveTo>
                  <a:pt x="0" y="0"/>
                </a:moveTo>
                <a:lnTo>
                  <a:pt x="353156" y="0"/>
                </a:lnTo>
                <a:lnTo>
                  <a:pt x="353156" y="116100"/>
                </a:lnTo>
                <a:lnTo>
                  <a:pt x="0" y="116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03497" y="4458824"/>
            <a:ext cx="14986994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F2F2F2"/>
                </a:solidFill>
                <a:latin typeface="Montserrat Bold"/>
              </a:rPr>
              <a:t>Allow users to explore data in a dynamic manner</a:t>
            </a:r>
          </a:p>
          <a:p>
            <a:pPr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F2F2F2"/>
                </a:solidFill>
                <a:latin typeface="Montserrat Bold"/>
              </a:rPr>
              <a:t>Easy to use, no CSS and HTML knowledge requires</a:t>
            </a:r>
          </a:p>
          <a:p>
            <a:pPr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F2F2F2"/>
                </a:solidFill>
                <a:latin typeface="Montserrat Bold"/>
              </a:rPr>
              <a:t>Comes with a range of pre-built components</a:t>
            </a:r>
          </a:p>
          <a:p>
            <a:pPr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F2F2F2"/>
                </a:solidFill>
                <a:latin typeface="Montserrat Bold"/>
              </a:rPr>
              <a:t>Specifically designed for machine learning and data science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03497" y="2623128"/>
            <a:ext cx="411550" cy="411550"/>
            <a:chOff x="0" y="0"/>
            <a:chExt cx="548733" cy="54873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48733" cy="54873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36162" y="36163"/>
              <a:ext cx="476409" cy="476408"/>
              <a:chOff x="0" y="0"/>
              <a:chExt cx="6350000" cy="634997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l="0" t="0" r="0" b="0"/>
                </a:stretch>
              </a:blip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1603497" y="1519708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Why Streamlit?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27211" y="2676503"/>
            <a:ext cx="1033952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Medium"/>
              </a:rPr>
              <a:t>Streamlit Is The Best!! · CSE583 · 2023 · np.inf Plays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136755" y="8142192"/>
            <a:ext cx="577219" cy="211103"/>
            <a:chOff x="0" y="0"/>
            <a:chExt cx="1389027" cy="508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318" y="1064960"/>
            <a:ext cx="781804" cy="781804"/>
          </a:xfrm>
          <a:custGeom>
            <a:avLst/>
            <a:gdLst/>
            <a:ahLst/>
            <a:cxnLst/>
            <a:rect r="r" b="b" t="t" l="l"/>
            <a:pathLst>
              <a:path h="781804" w="781804">
                <a:moveTo>
                  <a:pt x="0" y="0"/>
                </a:moveTo>
                <a:lnTo>
                  <a:pt x="781804" y="0"/>
                </a:lnTo>
                <a:lnTo>
                  <a:pt x="781804" y="781804"/>
                </a:lnTo>
                <a:lnTo>
                  <a:pt x="0" y="78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0318" y="3492583"/>
            <a:ext cx="12242731" cy="114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6"/>
              </a:lnSpc>
            </a:pPr>
            <a:r>
              <a:rPr lang="en-US" sz="8400" spc="168">
                <a:solidFill>
                  <a:srgbClr val="F2F2F2"/>
                </a:solidFill>
                <a:latin typeface="Montserrat Bold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14803674" y="3197880"/>
            <a:ext cx="4588546" cy="32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63">
                <a:solidFill>
                  <a:srgbClr val="F2F2F2"/>
                </a:solidFill>
                <a:latin typeface="Montserrat"/>
              </a:rPr>
              <a:t>CSE 583 Project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0318" y="5063446"/>
            <a:ext cx="576900" cy="542286"/>
          </a:xfrm>
          <a:custGeom>
            <a:avLst/>
            <a:gdLst/>
            <a:ahLst/>
            <a:cxnLst/>
            <a:rect r="r" b="b" t="t" l="l"/>
            <a:pathLst>
              <a:path h="542286" w="576900">
                <a:moveTo>
                  <a:pt x="0" y="0"/>
                </a:moveTo>
                <a:lnTo>
                  <a:pt x="576900" y="0"/>
                </a:lnTo>
                <a:lnTo>
                  <a:pt x="576900" y="542286"/>
                </a:lnTo>
                <a:lnTo>
                  <a:pt x="0" y="542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0318" y="5910532"/>
            <a:ext cx="576900" cy="576900"/>
          </a:xfrm>
          <a:custGeom>
            <a:avLst/>
            <a:gdLst/>
            <a:ahLst/>
            <a:cxnLst/>
            <a:rect r="r" b="b" t="t" l="l"/>
            <a:pathLst>
              <a:path h="576900" w="576900">
                <a:moveTo>
                  <a:pt x="0" y="0"/>
                </a:moveTo>
                <a:lnTo>
                  <a:pt x="576900" y="0"/>
                </a:lnTo>
                <a:lnTo>
                  <a:pt x="576900" y="576899"/>
                </a:lnTo>
                <a:lnTo>
                  <a:pt x="0" y="57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14715" y="5085034"/>
            <a:ext cx="13533203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2F2F2"/>
                </a:solidFill>
                <a:latin typeface="Montserrat Medium"/>
              </a:rPr>
              <a:t>https://github.com/CSE583-Fall2023-Project/Spotify-Music-Recommendation-System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4715" y="5872432"/>
            <a:ext cx="11868833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2F2F2"/>
                </a:solidFill>
                <a:latin typeface="Montserrat Medium"/>
              </a:rPr>
              <a:t>Juntong Wu: juntongw@uw.edu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2F2F2"/>
                </a:solidFill>
                <a:latin typeface="Montserrat Medium"/>
              </a:rPr>
              <a:t>Denkie Yan: denkie@uw.edu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2F2F2"/>
                </a:solidFill>
                <a:latin typeface="Montserrat Medium"/>
              </a:rPr>
              <a:t>Chesie Yu: cyu909@uw.edu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410318" y="8326475"/>
            <a:ext cx="2195209" cy="0"/>
          </a:xfrm>
          <a:prstGeom prst="line">
            <a:avLst/>
          </a:prstGeom>
          <a:ln cap="rnd" w="6572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571229" y="8109305"/>
            <a:ext cx="140890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2F2F2"/>
                </a:solidFill>
                <a:latin typeface="Montserrat Bold"/>
              </a:rPr>
              <a:t>PAUSE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970606" y="8098995"/>
            <a:ext cx="454960" cy="454960"/>
          </a:xfrm>
          <a:custGeom>
            <a:avLst/>
            <a:gdLst/>
            <a:ahLst/>
            <a:cxnLst/>
            <a:rect r="r" b="b" t="t" l="l"/>
            <a:pathLst>
              <a:path h="454960" w="454960">
                <a:moveTo>
                  <a:pt x="0" y="0"/>
                </a:moveTo>
                <a:lnTo>
                  <a:pt x="454960" y="0"/>
                </a:lnTo>
                <a:lnTo>
                  <a:pt x="454960" y="454961"/>
                </a:lnTo>
                <a:lnTo>
                  <a:pt x="0" y="454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3762381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2381" cy="1907686"/>
            </a:xfrm>
            <a:custGeom>
              <a:avLst/>
              <a:gdLst/>
              <a:ahLst/>
              <a:cxnLst/>
              <a:rect r="r" b="b" t="t" l="l"/>
              <a:pathLst>
                <a:path h="1907686" w="3762381">
                  <a:moveTo>
                    <a:pt x="9540" y="0"/>
                  </a:moveTo>
                  <a:lnTo>
                    <a:pt x="3752841" y="0"/>
                  </a:lnTo>
                  <a:cubicBezTo>
                    <a:pt x="3758110" y="0"/>
                    <a:pt x="3762381" y="4271"/>
                    <a:pt x="3762381" y="9540"/>
                  </a:cubicBezTo>
                  <a:lnTo>
                    <a:pt x="3762381" y="1898146"/>
                  </a:lnTo>
                  <a:cubicBezTo>
                    <a:pt x="3762381" y="1903415"/>
                    <a:pt x="3758110" y="1907686"/>
                    <a:pt x="3752841" y="1907686"/>
                  </a:cubicBezTo>
                  <a:lnTo>
                    <a:pt x="9540" y="1907686"/>
                  </a:lnTo>
                  <a:cubicBezTo>
                    <a:pt x="4271" y="1907686"/>
                    <a:pt x="0" y="1903415"/>
                    <a:pt x="0" y="189814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762381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272803"/>
            <a:ext cx="16230600" cy="5985497"/>
          </a:xfrm>
          <a:custGeom>
            <a:avLst/>
            <a:gdLst/>
            <a:ahLst/>
            <a:cxnLst/>
            <a:rect r="r" b="b" t="t" l="l"/>
            <a:pathLst>
              <a:path h="5985497" w="16230600">
                <a:moveTo>
                  <a:pt x="0" y="0"/>
                </a:moveTo>
                <a:lnTo>
                  <a:pt x="16230600" y="0"/>
                </a:lnTo>
                <a:lnTo>
                  <a:pt x="16230600" y="5985497"/>
                </a:lnTo>
                <a:lnTo>
                  <a:pt x="0" y="598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0382" r="0" b="-1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2244103"/>
          </a:xfrm>
          <a:custGeom>
            <a:avLst/>
            <a:gdLst/>
            <a:ahLst/>
            <a:cxnLst/>
            <a:rect r="r" b="b" t="t" l="l"/>
            <a:pathLst>
              <a:path h="2244103" w="16230600">
                <a:moveTo>
                  <a:pt x="0" y="0"/>
                </a:moveTo>
                <a:lnTo>
                  <a:pt x="16230600" y="0"/>
                </a:lnTo>
                <a:lnTo>
                  <a:pt x="16230600" y="2244103"/>
                </a:lnTo>
                <a:lnTo>
                  <a:pt x="0" y="224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872" t="-261098" r="-18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60199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2" y="0"/>
                </a:lnTo>
                <a:lnTo>
                  <a:pt x="567602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19995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8891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39390" y="8109143"/>
            <a:ext cx="3809220" cy="274519"/>
            <a:chOff x="0" y="0"/>
            <a:chExt cx="7930128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3497" y="3531669"/>
            <a:ext cx="612830" cy="612830"/>
          </a:xfrm>
          <a:custGeom>
            <a:avLst/>
            <a:gdLst/>
            <a:ahLst/>
            <a:cxnLst/>
            <a:rect r="r" b="b" t="t" l="l"/>
            <a:pathLst>
              <a:path h="612830" w="612830">
                <a:moveTo>
                  <a:pt x="0" y="0"/>
                </a:moveTo>
                <a:lnTo>
                  <a:pt x="612830" y="0"/>
                </a:lnTo>
                <a:lnTo>
                  <a:pt x="612830" y="612830"/>
                </a:lnTo>
                <a:lnTo>
                  <a:pt x="0" y="6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3608" y="3646752"/>
            <a:ext cx="413691" cy="382664"/>
          </a:xfrm>
          <a:custGeom>
            <a:avLst/>
            <a:gdLst/>
            <a:ahLst/>
            <a:cxnLst/>
            <a:rect r="r" b="b" t="t" l="l"/>
            <a:pathLst>
              <a:path h="382664" w="413691">
                <a:moveTo>
                  <a:pt x="0" y="0"/>
                </a:moveTo>
                <a:lnTo>
                  <a:pt x="413691" y="0"/>
                </a:lnTo>
                <a:lnTo>
                  <a:pt x="413691" y="382663"/>
                </a:lnTo>
                <a:lnTo>
                  <a:pt x="0" y="382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4660" y="3780034"/>
            <a:ext cx="353156" cy="116100"/>
          </a:xfrm>
          <a:custGeom>
            <a:avLst/>
            <a:gdLst/>
            <a:ahLst/>
            <a:cxnLst/>
            <a:rect r="r" b="b" t="t" l="l"/>
            <a:pathLst>
              <a:path h="116100" w="353156">
                <a:moveTo>
                  <a:pt x="0" y="0"/>
                </a:moveTo>
                <a:lnTo>
                  <a:pt x="353156" y="0"/>
                </a:lnTo>
                <a:lnTo>
                  <a:pt x="353156" y="116100"/>
                </a:lnTo>
                <a:lnTo>
                  <a:pt x="0" y="116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03497" y="2623128"/>
            <a:ext cx="411550" cy="411550"/>
          </a:xfrm>
          <a:custGeom>
            <a:avLst/>
            <a:gdLst/>
            <a:ahLst/>
            <a:cxnLst/>
            <a:rect r="r" b="b" t="t" l="l"/>
            <a:pathLst>
              <a:path h="411550" w="411550">
                <a:moveTo>
                  <a:pt x="0" y="0"/>
                </a:moveTo>
                <a:lnTo>
                  <a:pt x="411550" y="0"/>
                </a:lnTo>
                <a:lnTo>
                  <a:pt x="411550" y="411550"/>
                </a:lnTo>
                <a:lnTo>
                  <a:pt x="0" y="411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03497" y="1519708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Project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27211" y="2676503"/>
            <a:ext cx="1033952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Medium"/>
              </a:rPr>
              <a:t>Spotify Music Recommendation System · CSE583 · 2023 · np.inf Plays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3497" y="4430249"/>
            <a:ext cx="15342944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5"/>
              </a:lnSpc>
            </a:pPr>
            <a:r>
              <a:rPr lang="en-US" sz="2750">
                <a:solidFill>
                  <a:srgbClr val="F2F2F2"/>
                </a:solidFill>
                <a:latin typeface="Montserrat Bold"/>
              </a:rPr>
              <a:t>Summary: </a:t>
            </a:r>
          </a:p>
          <a:p>
            <a:pPr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2F2F2"/>
                </a:solidFill>
                <a:latin typeface="Montserrat Semi-Bold"/>
              </a:rPr>
              <a:t>Discover </a:t>
            </a:r>
            <a:r>
              <a:rPr lang="en-US" sz="2250">
                <a:solidFill>
                  <a:srgbClr val="1DB954"/>
                </a:solidFill>
                <a:latin typeface="Montserrat Semi-Bold"/>
              </a:rPr>
              <a:t>patterns and trends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from the Spotify dataset (i.e., music evolution, popular genre, etc.)</a:t>
            </a:r>
          </a:p>
          <a:p>
            <a:pPr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2F2F2"/>
                </a:solidFill>
                <a:latin typeface="Montserrat Semi-Bold"/>
              </a:rPr>
              <a:t>Develop a music </a:t>
            </a:r>
            <a:r>
              <a:rPr lang="en-US" sz="2250">
                <a:solidFill>
                  <a:srgbClr val="1DB954"/>
                </a:solidFill>
                <a:latin typeface="Montserrat Semi-Bold"/>
              </a:rPr>
              <a:t>recommendation system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using content/collaborative filtering </a:t>
            </a:r>
          </a:p>
          <a:p>
            <a:pPr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2F2F2"/>
                </a:solidFill>
                <a:latin typeface="Montserrat Semi-Bold"/>
              </a:rPr>
              <a:t>Design an </a:t>
            </a:r>
            <a:r>
              <a:rPr lang="en-US" sz="2250">
                <a:solidFill>
                  <a:srgbClr val="1DB954"/>
                </a:solidFill>
                <a:latin typeface="Montserrat Semi-Bold"/>
              </a:rPr>
              <a:t>interactive user interface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to engage with visualization dashboards and music suggestions</a:t>
            </a:r>
          </a:p>
          <a:p>
            <a:pPr>
              <a:lnSpc>
                <a:spcPts val="2250"/>
              </a:lnSpc>
            </a:pPr>
          </a:p>
          <a:p>
            <a:pPr>
              <a:lnSpc>
                <a:spcPts val="4125"/>
              </a:lnSpc>
            </a:pPr>
            <a:r>
              <a:rPr lang="en-US" sz="2750">
                <a:solidFill>
                  <a:srgbClr val="F2F2F2"/>
                </a:solidFill>
                <a:latin typeface="Montserrat Bold"/>
              </a:rPr>
              <a:t>Objective: </a:t>
            </a:r>
          </a:p>
          <a:p>
            <a:pPr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2F2F2"/>
                </a:solidFill>
                <a:latin typeface="Montserrat Semi-Bold"/>
              </a:rPr>
              <a:t>Deliver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a </a:t>
            </a:r>
            <a:r>
              <a:rPr lang="en-US" sz="2250">
                <a:solidFill>
                  <a:srgbClr val="1DB954"/>
                </a:solidFill>
                <a:latin typeface="Montserrat Semi-Bold"/>
              </a:rPr>
              <a:t>personalized &amp; insightful music discovery experience</a:t>
            </a:r>
            <a:r>
              <a:rPr lang="en-US" sz="2250">
                <a:solidFill>
                  <a:srgbClr val="F2F2F2"/>
                </a:solidFill>
                <a:latin typeface="Montserrat Semi-Bold"/>
              </a:rPr>
              <a:t> for users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239390" y="8142192"/>
            <a:ext cx="577219" cy="211103"/>
            <a:chOff x="0" y="0"/>
            <a:chExt cx="1389027" cy="508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3762381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2381" cy="1907686"/>
            </a:xfrm>
            <a:custGeom>
              <a:avLst/>
              <a:gdLst/>
              <a:ahLst/>
              <a:cxnLst/>
              <a:rect r="r" b="b" t="t" l="l"/>
              <a:pathLst>
                <a:path h="1907686" w="3762381">
                  <a:moveTo>
                    <a:pt x="9540" y="0"/>
                  </a:moveTo>
                  <a:lnTo>
                    <a:pt x="3752841" y="0"/>
                  </a:lnTo>
                  <a:cubicBezTo>
                    <a:pt x="3758110" y="0"/>
                    <a:pt x="3762381" y="4271"/>
                    <a:pt x="3762381" y="9540"/>
                  </a:cubicBezTo>
                  <a:lnTo>
                    <a:pt x="3762381" y="1898146"/>
                  </a:lnTo>
                  <a:cubicBezTo>
                    <a:pt x="3762381" y="1903415"/>
                    <a:pt x="3758110" y="1907686"/>
                    <a:pt x="3752841" y="1907686"/>
                  </a:cubicBezTo>
                  <a:lnTo>
                    <a:pt x="9540" y="1907686"/>
                  </a:lnTo>
                  <a:cubicBezTo>
                    <a:pt x="4271" y="1907686"/>
                    <a:pt x="0" y="1903415"/>
                    <a:pt x="0" y="189814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762381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272803"/>
            <a:ext cx="16230600" cy="5985497"/>
          </a:xfrm>
          <a:custGeom>
            <a:avLst/>
            <a:gdLst/>
            <a:ahLst/>
            <a:cxnLst/>
            <a:rect r="r" b="b" t="t" l="l"/>
            <a:pathLst>
              <a:path h="5985497" w="16230600">
                <a:moveTo>
                  <a:pt x="0" y="0"/>
                </a:moveTo>
                <a:lnTo>
                  <a:pt x="16230600" y="0"/>
                </a:lnTo>
                <a:lnTo>
                  <a:pt x="16230600" y="5985497"/>
                </a:lnTo>
                <a:lnTo>
                  <a:pt x="0" y="598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0382" r="0" b="-1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2244103"/>
          </a:xfrm>
          <a:custGeom>
            <a:avLst/>
            <a:gdLst/>
            <a:ahLst/>
            <a:cxnLst/>
            <a:rect r="r" b="b" t="t" l="l"/>
            <a:pathLst>
              <a:path h="2244103" w="16230600">
                <a:moveTo>
                  <a:pt x="0" y="0"/>
                </a:moveTo>
                <a:lnTo>
                  <a:pt x="16230600" y="0"/>
                </a:lnTo>
                <a:lnTo>
                  <a:pt x="16230600" y="2244103"/>
                </a:lnTo>
                <a:lnTo>
                  <a:pt x="0" y="224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872" t="-261098" r="-18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60199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2" y="0"/>
                </a:lnTo>
                <a:lnTo>
                  <a:pt x="567602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19995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8891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39390" y="8109143"/>
            <a:ext cx="3809220" cy="274519"/>
            <a:chOff x="0" y="0"/>
            <a:chExt cx="7930128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3497" y="3531669"/>
            <a:ext cx="612830" cy="612830"/>
          </a:xfrm>
          <a:custGeom>
            <a:avLst/>
            <a:gdLst/>
            <a:ahLst/>
            <a:cxnLst/>
            <a:rect r="r" b="b" t="t" l="l"/>
            <a:pathLst>
              <a:path h="612830" w="612830">
                <a:moveTo>
                  <a:pt x="0" y="0"/>
                </a:moveTo>
                <a:lnTo>
                  <a:pt x="612830" y="0"/>
                </a:lnTo>
                <a:lnTo>
                  <a:pt x="612830" y="612830"/>
                </a:lnTo>
                <a:lnTo>
                  <a:pt x="0" y="6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3608" y="3646752"/>
            <a:ext cx="413691" cy="382664"/>
          </a:xfrm>
          <a:custGeom>
            <a:avLst/>
            <a:gdLst/>
            <a:ahLst/>
            <a:cxnLst/>
            <a:rect r="r" b="b" t="t" l="l"/>
            <a:pathLst>
              <a:path h="382664" w="413691">
                <a:moveTo>
                  <a:pt x="0" y="0"/>
                </a:moveTo>
                <a:lnTo>
                  <a:pt x="413691" y="0"/>
                </a:lnTo>
                <a:lnTo>
                  <a:pt x="413691" y="382663"/>
                </a:lnTo>
                <a:lnTo>
                  <a:pt x="0" y="382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4660" y="3780034"/>
            <a:ext cx="353156" cy="116100"/>
          </a:xfrm>
          <a:custGeom>
            <a:avLst/>
            <a:gdLst/>
            <a:ahLst/>
            <a:cxnLst/>
            <a:rect r="r" b="b" t="t" l="l"/>
            <a:pathLst>
              <a:path h="116100" w="353156">
                <a:moveTo>
                  <a:pt x="0" y="0"/>
                </a:moveTo>
                <a:lnTo>
                  <a:pt x="353156" y="0"/>
                </a:lnTo>
                <a:lnTo>
                  <a:pt x="353156" y="116100"/>
                </a:lnTo>
                <a:lnTo>
                  <a:pt x="0" y="116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03497" y="2623128"/>
            <a:ext cx="411550" cy="411550"/>
          </a:xfrm>
          <a:custGeom>
            <a:avLst/>
            <a:gdLst/>
            <a:ahLst/>
            <a:cxnLst/>
            <a:rect r="r" b="b" t="t" l="l"/>
            <a:pathLst>
              <a:path h="411550" w="411550">
                <a:moveTo>
                  <a:pt x="0" y="0"/>
                </a:moveTo>
                <a:lnTo>
                  <a:pt x="411550" y="0"/>
                </a:lnTo>
                <a:lnTo>
                  <a:pt x="411550" y="411550"/>
                </a:lnTo>
                <a:lnTo>
                  <a:pt x="0" y="411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03497" y="1519708"/>
            <a:ext cx="976907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Deliverable &amp; Use Case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27211" y="2676503"/>
            <a:ext cx="1033952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Medium"/>
              </a:rPr>
              <a:t>Spotify Music Recommendation System · CSE583 · 2023 · np.inf Plays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3497" y="4449299"/>
            <a:ext cx="15370571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2F2F2"/>
                </a:solidFill>
                <a:latin typeface="Montserrat Bold"/>
              </a:rPr>
              <a:t>Deliverable: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Bold"/>
              </a:rPr>
              <a:t>I</a:t>
            </a:r>
            <a:r>
              <a:rPr lang="en-US" sz="2000">
                <a:solidFill>
                  <a:srgbClr val="1DB954"/>
                </a:solidFill>
                <a:latin typeface="Montserrat Semi-Bold"/>
              </a:rPr>
              <a:t>nteractive user interface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 that presents historical music insights + provides personalized music recommendations</a:t>
            </a:r>
          </a:p>
          <a:p>
            <a:pPr>
              <a:lnSpc>
                <a:spcPts val="1875"/>
              </a:lnSpc>
            </a:pP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2F2F2"/>
                </a:solidFill>
                <a:latin typeface="Montserrat Bold"/>
              </a:rPr>
              <a:t>Use Case: 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Semi-Bold"/>
              </a:rPr>
              <a:t>Scenario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: Dave is seeking personalized music recommendations tailored to his taste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Semi-Bold"/>
              </a:rPr>
              <a:t>Input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: Dave logs in from the home page as “dacb”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Semi-Bold"/>
              </a:rPr>
              <a:t>Process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: The system accesses dacb’s listening history/preferences and generates recommendations accordingly 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DB954"/>
                </a:solidFill>
                <a:latin typeface="Montserrat Semi-Bold"/>
              </a:rPr>
              <a:t>Output</a:t>
            </a:r>
            <a:r>
              <a:rPr lang="en-US" sz="2000">
                <a:solidFill>
                  <a:srgbClr val="F2F2F2"/>
                </a:solidFill>
                <a:latin typeface="Montserrat Semi-Bold"/>
              </a:rPr>
              <a:t>: Provides personalized music profile featuring a custom playlist that reflects Dave’s music tastes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568421" y="8142192"/>
            <a:ext cx="577219" cy="211103"/>
            <a:chOff x="0" y="0"/>
            <a:chExt cx="1389027" cy="508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3762381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2381" cy="1907686"/>
            </a:xfrm>
            <a:custGeom>
              <a:avLst/>
              <a:gdLst/>
              <a:ahLst/>
              <a:cxnLst/>
              <a:rect r="r" b="b" t="t" l="l"/>
              <a:pathLst>
                <a:path h="1907686" w="3762381">
                  <a:moveTo>
                    <a:pt x="9540" y="0"/>
                  </a:moveTo>
                  <a:lnTo>
                    <a:pt x="3752841" y="0"/>
                  </a:lnTo>
                  <a:cubicBezTo>
                    <a:pt x="3758110" y="0"/>
                    <a:pt x="3762381" y="4271"/>
                    <a:pt x="3762381" y="9540"/>
                  </a:cubicBezTo>
                  <a:lnTo>
                    <a:pt x="3762381" y="1898146"/>
                  </a:lnTo>
                  <a:cubicBezTo>
                    <a:pt x="3762381" y="1903415"/>
                    <a:pt x="3758110" y="1907686"/>
                    <a:pt x="3752841" y="1907686"/>
                  </a:cubicBezTo>
                  <a:lnTo>
                    <a:pt x="9540" y="1907686"/>
                  </a:lnTo>
                  <a:cubicBezTo>
                    <a:pt x="4271" y="1907686"/>
                    <a:pt x="0" y="1903415"/>
                    <a:pt x="0" y="189814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762381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1" r="0" b="-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272803"/>
            <a:ext cx="16230600" cy="5985497"/>
          </a:xfrm>
          <a:custGeom>
            <a:avLst/>
            <a:gdLst/>
            <a:ahLst/>
            <a:cxnLst/>
            <a:rect r="r" b="b" t="t" l="l"/>
            <a:pathLst>
              <a:path h="5985497" w="16230600">
                <a:moveTo>
                  <a:pt x="0" y="0"/>
                </a:moveTo>
                <a:lnTo>
                  <a:pt x="16230600" y="0"/>
                </a:lnTo>
                <a:lnTo>
                  <a:pt x="16230600" y="5985497"/>
                </a:lnTo>
                <a:lnTo>
                  <a:pt x="0" y="598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0382" r="0" b="-1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2244103"/>
          </a:xfrm>
          <a:custGeom>
            <a:avLst/>
            <a:gdLst/>
            <a:ahLst/>
            <a:cxnLst/>
            <a:rect r="r" b="b" t="t" l="l"/>
            <a:pathLst>
              <a:path h="2244103" w="16230600">
                <a:moveTo>
                  <a:pt x="0" y="0"/>
                </a:moveTo>
                <a:lnTo>
                  <a:pt x="16230600" y="0"/>
                </a:lnTo>
                <a:lnTo>
                  <a:pt x="16230600" y="2244103"/>
                </a:lnTo>
                <a:lnTo>
                  <a:pt x="0" y="224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872" t="-261098" r="-18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60199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2" y="0"/>
                </a:lnTo>
                <a:lnTo>
                  <a:pt x="567602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19995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8891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0" y="0"/>
                </a:lnTo>
                <a:lnTo>
                  <a:pt x="316760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39390" y="8109143"/>
            <a:ext cx="3809220" cy="274519"/>
            <a:chOff x="0" y="0"/>
            <a:chExt cx="7930128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3497" y="3531669"/>
            <a:ext cx="612830" cy="612830"/>
          </a:xfrm>
          <a:custGeom>
            <a:avLst/>
            <a:gdLst/>
            <a:ahLst/>
            <a:cxnLst/>
            <a:rect r="r" b="b" t="t" l="l"/>
            <a:pathLst>
              <a:path h="612830" w="612830">
                <a:moveTo>
                  <a:pt x="0" y="0"/>
                </a:moveTo>
                <a:lnTo>
                  <a:pt x="612830" y="0"/>
                </a:lnTo>
                <a:lnTo>
                  <a:pt x="612830" y="612830"/>
                </a:lnTo>
                <a:lnTo>
                  <a:pt x="0" y="6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3608" y="3646752"/>
            <a:ext cx="413691" cy="382664"/>
          </a:xfrm>
          <a:custGeom>
            <a:avLst/>
            <a:gdLst/>
            <a:ahLst/>
            <a:cxnLst/>
            <a:rect r="r" b="b" t="t" l="l"/>
            <a:pathLst>
              <a:path h="382664" w="413691">
                <a:moveTo>
                  <a:pt x="0" y="0"/>
                </a:moveTo>
                <a:lnTo>
                  <a:pt x="413691" y="0"/>
                </a:lnTo>
                <a:lnTo>
                  <a:pt x="413691" y="382663"/>
                </a:lnTo>
                <a:lnTo>
                  <a:pt x="0" y="382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84660" y="3780034"/>
            <a:ext cx="353156" cy="116100"/>
          </a:xfrm>
          <a:custGeom>
            <a:avLst/>
            <a:gdLst/>
            <a:ahLst/>
            <a:cxnLst/>
            <a:rect r="r" b="b" t="t" l="l"/>
            <a:pathLst>
              <a:path h="116100" w="353156">
                <a:moveTo>
                  <a:pt x="0" y="0"/>
                </a:moveTo>
                <a:lnTo>
                  <a:pt x="353156" y="0"/>
                </a:lnTo>
                <a:lnTo>
                  <a:pt x="353156" y="116100"/>
                </a:lnTo>
                <a:lnTo>
                  <a:pt x="0" y="116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03497" y="2623128"/>
            <a:ext cx="411550" cy="411550"/>
          </a:xfrm>
          <a:custGeom>
            <a:avLst/>
            <a:gdLst/>
            <a:ahLst/>
            <a:cxnLst/>
            <a:rect r="r" b="b" t="t" l="l"/>
            <a:pathLst>
              <a:path h="411550" w="411550">
                <a:moveTo>
                  <a:pt x="0" y="0"/>
                </a:moveTo>
                <a:lnTo>
                  <a:pt x="411550" y="0"/>
                </a:lnTo>
                <a:lnTo>
                  <a:pt x="411550" y="411550"/>
                </a:lnTo>
                <a:lnTo>
                  <a:pt x="0" y="411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27211" y="2676503"/>
            <a:ext cx="1033952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Medium"/>
              </a:rPr>
              <a:t>Spotify Music Recommendation System · CSE583 · 2023 · np.inf Plays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3497" y="1519708"/>
            <a:ext cx="1066623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Requirements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3497" y="4439774"/>
            <a:ext cx="14986994" cy="32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>
                <a:solidFill>
                  <a:srgbClr val="F2F2F2"/>
                </a:solidFill>
                <a:latin typeface="Montserrat Bold"/>
              </a:rPr>
              <a:t>Functional Requirements (For Users): 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Interactivity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Interactive interface enhancing user engagement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Customization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Customizable controls catering to user preferences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Usability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User-friendly interface simplifying user experience</a:t>
            </a:r>
          </a:p>
          <a:p>
            <a:pPr>
              <a:lnSpc>
                <a:spcPts val="2250"/>
              </a:lnSpc>
            </a:pPr>
          </a:p>
          <a:p>
            <a:pPr>
              <a:lnSpc>
                <a:spcPts val="4050"/>
              </a:lnSpc>
            </a:pPr>
            <a:r>
              <a:rPr lang="en-US" sz="2700">
                <a:solidFill>
                  <a:srgbClr val="F2F2F2"/>
                </a:solidFill>
                <a:latin typeface="Montserrat Bold"/>
              </a:rPr>
              <a:t>Other Criteria (For Us): 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Integration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Compatibility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 with other tools and packages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1DB954"/>
                </a:solidFill>
                <a:latin typeface="Montserrat Semi-Bold"/>
              </a:rPr>
              <a:t>Implementation</a:t>
            </a:r>
            <a:r>
              <a:rPr lang="en-US" sz="2100">
                <a:solidFill>
                  <a:srgbClr val="F2F2F2"/>
                </a:solidFill>
                <a:latin typeface="Montserrat Semi-Bold"/>
              </a:rPr>
              <a:t>: Ideally, not too difficult to implement :)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99331" y="8142192"/>
            <a:ext cx="577219" cy="211103"/>
            <a:chOff x="0" y="0"/>
            <a:chExt cx="1389027" cy="508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61736"/>
            <a:ext cx="3778741" cy="5635940"/>
            <a:chOff x="0" y="0"/>
            <a:chExt cx="875942" cy="1306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5856" y="3453688"/>
            <a:ext cx="2929812" cy="2929812"/>
            <a:chOff x="0" y="0"/>
            <a:chExt cx="657815" cy="657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F6CF5C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45810" y="3643641"/>
            <a:ext cx="2544521" cy="2544510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58296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4" y="0"/>
                </a:lnTo>
                <a:lnTo>
                  <a:pt x="306344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181026" y="3061736"/>
            <a:ext cx="3778741" cy="5635940"/>
            <a:chOff x="0" y="0"/>
            <a:chExt cx="875942" cy="13064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08181" y="3453688"/>
            <a:ext cx="2929812" cy="2929812"/>
            <a:chOff x="0" y="0"/>
            <a:chExt cx="657815" cy="6578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5588C4">
                <a:alpha val="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800827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333162" y="3061736"/>
            <a:ext cx="3778741" cy="5635940"/>
            <a:chOff x="0" y="0"/>
            <a:chExt cx="875942" cy="13064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60318" y="3453688"/>
            <a:ext cx="2929812" cy="2929812"/>
            <a:chOff x="0" y="0"/>
            <a:chExt cx="657815" cy="6578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92A1CF">
                <a:alpha val="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862758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480559" y="3061736"/>
            <a:ext cx="3778741" cy="5635940"/>
            <a:chOff x="0" y="0"/>
            <a:chExt cx="875942" cy="13064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5942" cy="1306455"/>
            </a:xfrm>
            <a:custGeom>
              <a:avLst/>
              <a:gdLst/>
              <a:ahLst/>
              <a:cxnLst/>
              <a:rect r="r" b="b" t="t" l="l"/>
              <a:pathLst>
                <a:path h="1306455" w="875942">
                  <a:moveTo>
                    <a:pt x="40976" y="0"/>
                  </a:moveTo>
                  <a:lnTo>
                    <a:pt x="834966" y="0"/>
                  </a:lnTo>
                  <a:cubicBezTo>
                    <a:pt x="845833" y="0"/>
                    <a:pt x="856256" y="4317"/>
                    <a:pt x="863940" y="12002"/>
                  </a:cubicBezTo>
                  <a:cubicBezTo>
                    <a:pt x="871625" y="19686"/>
                    <a:pt x="875942" y="30109"/>
                    <a:pt x="875942" y="40976"/>
                  </a:cubicBezTo>
                  <a:lnTo>
                    <a:pt x="875942" y="1265479"/>
                  </a:lnTo>
                  <a:cubicBezTo>
                    <a:pt x="875942" y="1288110"/>
                    <a:pt x="857596" y="1306455"/>
                    <a:pt x="834966" y="1306455"/>
                  </a:cubicBezTo>
                  <a:lnTo>
                    <a:pt x="40976" y="1306455"/>
                  </a:lnTo>
                  <a:cubicBezTo>
                    <a:pt x="18346" y="1306455"/>
                    <a:pt x="0" y="1288110"/>
                    <a:pt x="0" y="1265479"/>
                  </a:cubicBezTo>
                  <a:lnTo>
                    <a:pt x="0" y="40976"/>
                  </a:lnTo>
                  <a:cubicBezTo>
                    <a:pt x="0" y="18346"/>
                    <a:pt x="18346" y="0"/>
                    <a:pt x="40976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875942" cy="130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907715" y="3453688"/>
            <a:ext cx="2929812" cy="2929812"/>
            <a:chOff x="0" y="0"/>
            <a:chExt cx="657815" cy="6578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26425" y="0"/>
                  </a:moveTo>
                  <a:lnTo>
                    <a:pt x="631391" y="0"/>
                  </a:lnTo>
                  <a:cubicBezTo>
                    <a:pt x="645984" y="0"/>
                    <a:pt x="657815" y="11831"/>
                    <a:pt x="657815" y="26425"/>
                  </a:cubicBezTo>
                  <a:lnTo>
                    <a:pt x="657815" y="631391"/>
                  </a:lnTo>
                  <a:cubicBezTo>
                    <a:pt x="657815" y="645984"/>
                    <a:pt x="645984" y="657815"/>
                    <a:pt x="631391" y="657815"/>
                  </a:cubicBezTo>
                  <a:lnTo>
                    <a:pt x="26425" y="657815"/>
                  </a:lnTo>
                  <a:cubicBezTo>
                    <a:pt x="19416" y="657815"/>
                    <a:pt x="12695" y="655031"/>
                    <a:pt x="7740" y="650076"/>
                  </a:cubicBezTo>
                  <a:cubicBezTo>
                    <a:pt x="2784" y="645120"/>
                    <a:pt x="0" y="638399"/>
                    <a:pt x="0" y="631391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FE4A4A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010155" y="3566950"/>
            <a:ext cx="306344" cy="306344"/>
          </a:xfrm>
          <a:custGeom>
            <a:avLst/>
            <a:gdLst/>
            <a:ahLst/>
            <a:cxnLst/>
            <a:rect r="r" b="b" t="t" l="l"/>
            <a:pathLst>
              <a:path h="306344" w="306344">
                <a:moveTo>
                  <a:pt x="0" y="0"/>
                </a:moveTo>
                <a:lnTo>
                  <a:pt x="306345" y="0"/>
                </a:lnTo>
                <a:lnTo>
                  <a:pt x="306345" y="306345"/>
                </a:lnTo>
                <a:lnTo>
                  <a:pt x="0" y="306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566241" y="5558272"/>
            <a:ext cx="699203" cy="699203"/>
          </a:xfrm>
          <a:custGeom>
            <a:avLst/>
            <a:gdLst/>
            <a:ahLst/>
            <a:cxnLst/>
            <a:rect r="r" b="b" t="t" l="l"/>
            <a:pathLst>
              <a:path h="699203" w="699203">
                <a:moveTo>
                  <a:pt x="0" y="0"/>
                </a:moveTo>
                <a:lnTo>
                  <a:pt x="699203" y="0"/>
                </a:lnTo>
                <a:lnTo>
                  <a:pt x="699203" y="699203"/>
                </a:lnTo>
                <a:lnTo>
                  <a:pt x="0" y="6992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1284702"/>
            <a:ext cx="89686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2F2F2"/>
                </a:solidFill>
                <a:latin typeface="Montserrat Bold"/>
              </a:rPr>
              <a:t>Packages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5856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TKinter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5856" y="7379860"/>
            <a:ext cx="2924429" cy="70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Standard GUI library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08181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Shiny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608181" y="7379860"/>
            <a:ext cx="2924429" cy="104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Reactive programming engine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60318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Plotly Dash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60318" y="7379860"/>
            <a:ext cx="2924429" cy="104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601" indent="-245301" lvl="1">
              <a:lnSpc>
                <a:spcPts val="2726"/>
              </a:lnSpc>
              <a:spcBef>
                <a:spcPct val="0"/>
              </a:spcBef>
              <a:buFont typeface="Arial"/>
              <a:buChar char="•"/>
            </a:pPr>
            <a:r>
              <a:rPr lang="en-US" sz="2272">
                <a:solidFill>
                  <a:srgbClr val="A7A7A7">
                    <a:alpha val="89804"/>
                  </a:srgbClr>
                </a:solidFill>
                <a:latin typeface="Montserrat Medium"/>
              </a:rPr>
              <a:t>Creating interactive web applications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07715" y="6773095"/>
            <a:ext cx="2924429" cy="42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F2F2F2"/>
                </a:solidFill>
                <a:latin typeface="Montserrat Bold"/>
              </a:rPr>
              <a:t>Streamlit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907715" y="7389385"/>
            <a:ext cx="292981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Python for analytics </a:t>
            </a:r>
          </a:p>
          <a:p>
            <a:pPr marL="453388" indent="-226694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P</a:t>
            </a:r>
            <a:r>
              <a:rPr lang="en-US" sz="2099">
                <a:solidFill>
                  <a:srgbClr val="A7A7A7">
                    <a:alpha val="89804"/>
                  </a:srgbClr>
                </a:solidFill>
                <a:latin typeface="Montserrat Medium"/>
              </a:rPr>
              <a:t>rototype of  dashboard</a:t>
            </a:r>
          </a:p>
        </p:txBody>
      </p: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5800827" y="3646339"/>
            <a:ext cx="2544521" cy="2544510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9955844" y="3649036"/>
            <a:ext cx="2544521" cy="2544510"/>
            <a:chOff x="0" y="0"/>
            <a:chExt cx="6350025" cy="63500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4110861" y="3651733"/>
            <a:ext cx="2544521" cy="2544510"/>
            <a:chOff x="0" y="0"/>
            <a:chExt cx="6350025" cy="63500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6707" y="1028700"/>
            <a:ext cx="4452593" cy="8229600"/>
            <a:chOff x="0" y="0"/>
            <a:chExt cx="1032146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146" cy="1907686"/>
            </a:xfrm>
            <a:custGeom>
              <a:avLst/>
              <a:gdLst/>
              <a:ahLst/>
              <a:cxnLst/>
              <a:rect r="r" b="b" t="t" l="l"/>
              <a:pathLst>
                <a:path h="1907686" w="1032146">
                  <a:moveTo>
                    <a:pt x="34775" y="0"/>
                  </a:moveTo>
                  <a:lnTo>
                    <a:pt x="997371" y="0"/>
                  </a:lnTo>
                  <a:cubicBezTo>
                    <a:pt x="1016577" y="0"/>
                    <a:pt x="1032146" y="15569"/>
                    <a:pt x="1032146" y="34775"/>
                  </a:cubicBezTo>
                  <a:lnTo>
                    <a:pt x="1032146" y="1872911"/>
                  </a:lnTo>
                  <a:cubicBezTo>
                    <a:pt x="1032146" y="1882134"/>
                    <a:pt x="1028483" y="1890979"/>
                    <a:pt x="1021961" y="1897501"/>
                  </a:cubicBezTo>
                  <a:cubicBezTo>
                    <a:pt x="1015439" y="1904023"/>
                    <a:pt x="1006594" y="1907686"/>
                    <a:pt x="997371" y="1907686"/>
                  </a:cubicBezTo>
                  <a:lnTo>
                    <a:pt x="34775" y="1907686"/>
                  </a:lnTo>
                  <a:cubicBezTo>
                    <a:pt x="25552" y="1907686"/>
                    <a:pt x="16707" y="1904023"/>
                    <a:pt x="10185" y="1897501"/>
                  </a:cubicBezTo>
                  <a:cubicBezTo>
                    <a:pt x="3664" y="1890979"/>
                    <a:pt x="0" y="1882134"/>
                    <a:pt x="0" y="1872911"/>
                  </a:cubicBezTo>
                  <a:lnTo>
                    <a:pt x="0" y="34775"/>
                  </a:lnTo>
                  <a:cubicBezTo>
                    <a:pt x="0" y="25552"/>
                    <a:pt x="3664" y="16707"/>
                    <a:pt x="10185" y="10185"/>
                  </a:cubicBezTo>
                  <a:cubicBezTo>
                    <a:pt x="16707" y="3664"/>
                    <a:pt x="25552" y="0"/>
                    <a:pt x="34775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32146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6417" y="1528619"/>
            <a:ext cx="273340" cy="240539"/>
          </a:xfrm>
          <a:custGeom>
            <a:avLst/>
            <a:gdLst/>
            <a:ahLst/>
            <a:cxnLst/>
            <a:rect r="r" b="b" t="t" l="l"/>
            <a:pathLst>
              <a:path h="240539" w="273340">
                <a:moveTo>
                  <a:pt x="0" y="0"/>
                </a:moveTo>
                <a:lnTo>
                  <a:pt x="273340" y="0"/>
                </a:lnTo>
                <a:lnTo>
                  <a:pt x="273340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855" y="1528619"/>
            <a:ext cx="240539" cy="240539"/>
          </a:xfrm>
          <a:custGeom>
            <a:avLst/>
            <a:gdLst/>
            <a:ahLst/>
            <a:cxnLst/>
            <a:rect r="r" b="b" t="t" l="l"/>
            <a:pathLst>
              <a:path h="240539" w="240539">
                <a:moveTo>
                  <a:pt x="0" y="0"/>
                </a:moveTo>
                <a:lnTo>
                  <a:pt x="240539" y="0"/>
                </a:lnTo>
                <a:lnTo>
                  <a:pt x="240539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2305" y="1554659"/>
            <a:ext cx="241229" cy="188460"/>
          </a:xfrm>
          <a:custGeom>
            <a:avLst/>
            <a:gdLst/>
            <a:ahLst/>
            <a:cxnLst/>
            <a:rect r="r" b="b" t="t" l="l"/>
            <a:pathLst>
              <a:path h="188460" w="241229">
                <a:moveTo>
                  <a:pt x="0" y="0"/>
                </a:moveTo>
                <a:lnTo>
                  <a:pt x="241229" y="0"/>
                </a:lnTo>
                <a:lnTo>
                  <a:pt x="241229" y="188460"/>
                </a:lnTo>
                <a:lnTo>
                  <a:pt x="0" y="18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6417" y="2984300"/>
            <a:ext cx="273340" cy="273340"/>
          </a:xfrm>
          <a:custGeom>
            <a:avLst/>
            <a:gdLst/>
            <a:ahLst/>
            <a:cxnLst/>
            <a:rect r="r" b="b" t="t" l="l"/>
            <a:pathLst>
              <a:path h="273340" w="273340">
                <a:moveTo>
                  <a:pt x="0" y="0"/>
                </a:moveTo>
                <a:lnTo>
                  <a:pt x="273340" y="0"/>
                </a:lnTo>
                <a:lnTo>
                  <a:pt x="273340" y="273341"/>
                </a:lnTo>
                <a:lnTo>
                  <a:pt x="0" y="27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10392" y="3615481"/>
            <a:ext cx="4045223" cy="1064699"/>
            <a:chOff x="0" y="0"/>
            <a:chExt cx="908253" cy="239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58229" y="3757194"/>
            <a:ext cx="781274" cy="781274"/>
            <a:chOff x="0" y="0"/>
            <a:chExt cx="657815" cy="6578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03527" y="3831068"/>
            <a:ext cx="690677" cy="690675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10392" y="2202321"/>
            <a:ext cx="1289484" cy="504772"/>
            <a:chOff x="0" y="0"/>
            <a:chExt cx="289521" cy="113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521" cy="113334"/>
            </a:xfrm>
            <a:custGeom>
              <a:avLst/>
              <a:gdLst/>
              <a:ahLst/>
              <a:cxnLst/>
              <a:rect r="r" b="b" t="t" l="l"/>
              <a:pathLst>
                <a:path h="113334" w="289521">
                  <a:moveTo>
                    <a:pt x="56667" y="0"/>
                  </a:moveTo>
                  <a:lnTo>
                    <a:pt x="232854" y="0"/>
                  </a:lnTo>
                  <a:cubicBezTo>
                    <a:pt x="247883" y="0"/>
                    <a:pt x="262297" y="5970"/>
                    <a:pt x="272924" y="16597"/>
                  </a:cubicBezTo>
                  <a:cubicBezTo>
                    <a:pt x="283551" y="27224"/>
                    <a:pt x="289521" y="41638"/>
                    <a:pt x="289521" y="56667"/>
                  </a:cubicBezTo>
                  <a:lnTo>
                    <a:pt x="289521" y="56667"/>
                  </a:lnTo>
                  <a:cubicBezTo>
                    <a:pt x="289521" y="87963"/>
                    <a:pt x="264150" y="113334"/>
                    <a:pt x="232854" y="113334"/>
                  </a:cubicBezTo>
                  <a:lnTo>
                    <a:pt x="56667" y="113334"/>
                  </a:lnTo>
                  <a:cubicBezTo>
                    <a:pt x="25371" y="113334"/>
                    <a:pt x="0" y="87963"/>
                    <a:pt x="0" y="56667"/>
                  </a:cubicBezTo>
                  <a:lnTo>
                    <a:pt x="0" y="56667"/>
                  </a:lnTo>
                  <a:cubicBezTo>
                    <a:pt x="0" y="25371"/>
                    <a:pt x="25371" y="0"/>
                    <a:pt x="56667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9521" cy="11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0392" y="4866031"/>
            <a:ext cx="4045223" cy="1064699"/>
            <a:chOff x="0" y="0"/>
            <a:chExt cx="908253" cy="239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58229" y="5007743"/>
            <a:ext cx="781274" cy="781274"/>
            <a:chOff x="0" y="0"/>
            <a:chExt cx="657815" cy="6578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203527" y="5081618"/>
            <a:ext cx="690677" cy="690675"/>
            <a:chOff x="0" y="0"/>
            <a:chExt cx="6350025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010392" y="6116581"/>
            <a:ext cx="4045223" cy="1064699"/>
            <a:chOff x="0" y="0"/>
            <a:chExt cx="908253" cy="2390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58229" y="6258293"/>
            <a:ext cx="781274" cy="781274"/>
            <a:chOff x="0" y="0"/>
            <a:chExt cx="657815" cy="6578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203527" y="6332168"/>
            <a:ext cx="690677" cy="690675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010392" y="7367131"/>
            <a:ext cx="4045223" cy="1064699"/>
            <a:chOff x="0" y="0"/>
            <a:chExt cx="908253" cy="2390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158229" y="7508843"/>
            <a:ext cx="781274" cy="781274"/>
            <a:chOff x="0" y="0"/>
            <a:chExt cx="657815" cy="6578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3203527" y="7582718"/>
            <a:ext cx="690677" cy="690675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8700" y="1028700"/>
            <a:ext cx="11392663" cy="8229600"/>
            <a:chOff x="0" y="0"/>
            <a:chExt cx="2640909" cy="190768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640909" cy="1907686"/>
            </a:xfrm>
            <a:custGeom>
              <a:avLst/>
              <a:gdLst/>
              <a:ahLst/>
              <a:cxnLst/>
              <a:rect r="r" b="b" t="t" l="l"/>
              <a:pathLst>
                <a:path h="1907686" w="2640909">
                  <a:moveTo>
                    <a:pt x="13591" y="0"/>
                  </a:moveTo>
                  <a:lnTo>
                    <a:pt x="2627318" y="0"/>
                  </a:lnTo>
                  <a:cubicBezTo>
                    <a:pt x="2630923" y="0"/>
                    <a:pt x="2634380" y="1432"/>
                    <a:pt x="2636928" y="3981"/>
                  </a:cubicBezTo>
                  <a:cubicBezTo>
                    <a:pt x="2639477" y="6530"/>
                    <a:pt x="2640909" y="9986"/>
                    <a:pt x="2640909" y="13591"/>
                  </a:cubicBezTo>
                  <a:lnTo>
                    <a:pt x="2640909" y="1894095"/>
                  </a:lnTo>
                  <a:cubicBezTo>
                    <a:pt x="2640909" y="1901601"/>
                    <a:pt x="2634824" y="1907686"/>
                    <a:pt x="2627318" y="1907686"/>
                  </a:cubicBezTo>
                  <a:lnTo>
                    <a:pt x="13591" y="1907686"/>
                  </a:lnTo>
                  <a:cubicBezTo>
                    <a:pt x="9986" y="1907686"/>
                    <a:pt x="6530" y="1906254"/>
                    <a:pt x="3981" y="1903706"/>
                  </a:cubicBezTo>
                  <a:cubicBezTo>
                    <a:pt x="1432" y="1901157"/>
                    <a:pt x="0" y="1897700"/>
                    <a:pt x="0" y="1894095"/>
                  </a:cubicBezTo>
                  <a:lnTo>
                    <a:pt x="0" y="13591"/>
                  </a:lnTo>
                  <a:cubicBezTo>
                    <a:pt x="0" y="9986"/>
                    <a:pt x="1432" y="6530"/>
                    <a:pt x="3981" y="3981"/>
                  </a:cubicBezTo>
                  <a:cubicBezTo>
                    <a:pt x="6530" y="1432"/>
                    <a:pt x="9986" y="0"/>
                    <a:pt x="13591" y="0"/>
                  </a:cubicBezTo>
                  <a:close/>
                </a:path>
              </a:pathLst>
            </a:custGeom>
            <a:solidFill>
              <a:srgbClr val="F6CF5C">
                <a:alpha val="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2640909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6441230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3" y="0"/>
                </a:lnTo>
                <a:lnTo>
                  <a:pt x="567603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401026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749922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4820421" y="8109143"/>
            <a:ext cx="3809220" cy="274519"/>
            <a:chOff x="0" y="0"/>
            <a:chExt cx="7930128" cy="571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31465" y="1573484"/>
            <a:ext cx="1038449" cy="1038449"/>
            <a:chOff x="0" y="0"/>
            <a:chExt cx="1384599" cy="1384599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384599" cy="1384599"/>
              <a:chOff x="0" y="0"/>
              <a:chExt cx="657815" cy="65781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57815" cy="657815"/>
              </a:xfrm>
              <a:custGeom>
                <a:avLst/>
                <a:gdLst/>
                <a:ahLst/>
                <a:cxnLst/>
                <a:rect r="r" b="b" t="t" l="l"/>
                <a:pathLst>
                  <a:path h="657815" w="657815">
                    <a:moveTo>
                      <a:pt x="74553" y="0"/>
                    </a:moveTo>
                    <a:lnTo>
                      <a:pt x="583262" y="0"/>
                    </a:lnTo>
                    <a:cubicBezTo>
                      <a:pt x="624437" y="0"/>
                      <a:pt x="657815" y="33378"/>
                      <a:pt x="657815" y="74553"/>
                    </a:cubicBezTo>
                    <a:lnTo>
                      <a:pt x="657815" y="583262"/>
                    </a:lnTo>
                    <a:cubicBezTo>
                      <a:pt x="657815" y="624437"/>
                      <a:pt x="624437" y="657815"/>
                      <a:pt x="583262" y="657815"/>
                    </a:cubicBezTo>
                    <a:lnTo>
                      <a:pt x="74553" y="657815"/>
                    </a:lnTo>
                    <a:cubicBezTo>
                      <a:pt x="33378" y="657815"/>
                      <a:pt x="0" y="624437"/>
                      <a:pt x="0" y="583262"/>
                    </a:cubicBezTo>
                    <a:lnTo>
                      <a:pt x="0" y="74553"/>
                    </a:lnTo>
                    <a:cubicBezTo>
                      <a:pt x="0" y="33378"/>
                      <a:pt x="33378" y="0"/>
                      <a:pt x="74553" y="0"/>
                    </a:cubicBezTo>
                    <a:close/>
                  </a:path>
                </a:pathLst>
              </a:custGeom>
              <a:solidFill>
                <a:srgbClr val="A7A7A7">
                  <a:alpha val="9804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0"/>
                <a:ext cx="657815" cy="657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80279" y="80282"/>
              <a:ext cx="1224040" cy="1224036"/>
              <a:chOff x="0" y="0"/>
              <a:chExt cx="6350025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1431465" y="3120971"/>
            <a:ext cx="10483223" cy="497949"/>
            <a:chOff x="0" y="0"/>
            <a:chExt cx="13977631" cy="663932"/>
          </a:xfrm>
        </p:grpSpPr>
        <p:sp>
          <p:nvSpPr>
            <p:cNvPr name="AutoShape 59" id="59"/>
            <p:cNvSpPr/>
            <p:nvPr/>
          </p:nvSpPr>
          <p:spPr>
            <a:xfrm>
              <a:off x="0" y="657582"/>
              <a:ext cx="13977631" cy="0"/>
            </a:xfrm>
            <a:prstGeom prst="line">
              <a:avLst/>
            </a:prstGeom>
            <a:ln cap="flat" w="12700">
              <a:solidFill>
                <a:srgbClr val="A7A7A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0" id="60"/>
            <p:cNvSpPr txBox="true"/>
            <p:nvPr/>
          </p:nvSpPr>
          <p:spPr>
            <a:xfrm rot="0">
              <a:off x="635876" y="74237"/>
              <a:ext cx="1358900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Features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74237"/>
              <a:ext cx="21431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#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12960847" y="0"/>
              <a:ext cx="616699" cy="453274"/>
            </a:xfrm>
            <a:custGeom>
              <a:avLst/>
              <a:gdLst/>
              <a:ahLst/>
              <a:cxnLst/>
              <a:rect r="r" b="b" t="t" l="l"/>
              <a:pathLst>
                <a:path h="453274" w="616699">
                  <a:moveTo>
                    <a:pt x="0" y="0"/>
                  </a:moveTo>
                  <a:lnTo>
                    <a:pt x="616699" y="0"/>
                  </a:lnTo>
                  <a:lnTo>
                    <a:pt x="616699" y="453274"/>
                  </a:lnTo>
                  <a:lnTo>
                    <a:pt x="0" y="45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3548866" y="1477439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A7A7A7"/>
                </a:solidFill>
                <a:latin typeface="Montserrat Bold"/>
              </a:rPr>
              <a:t>Your Library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110817" y="38239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TKinter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110817" y="42336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698039" y="2997146"/>
            <a:ext cx="90831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Semi-Bold"/>
              </a:rPr>
              <a:t>Recents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105684" y="2330882"/>
            <a:ext cx="10988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F2F2F2"/>
                </a:solidFill>
                <a:latin typeface="Montserrat Semi-Bold"/>
              </a:rPr>
              <a:t>Packages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10817" y="507453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Shiny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10817" y="54842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110817" y="63250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Plotly Dash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110817" y="67347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10817" y="7575630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Streamlit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110817" y="79853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780810" y="1635509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TKinter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1431465" y="4020442"/>
            <a:ext cx="10132872" cy="361950"/>
            <a:chOff x="0" y="0"/>
            <a:chExt cx="13510496" cy="4826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1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Easy to understand and master 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431465" y="5618316"/>
            <a:ext cx="10132872" cy="361950"/>
            <a:chOff x="0" y="0"/>
            <a:chExt cx="13510496" cy="48260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1" id="81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Limited Widgets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3</a:t>
              </a: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1950690" y="4828904"/>
            <a:ext cx="886368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Fast to implement as compared to any other GUI toolkit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431465" y="4847954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2</a:t>
            </a:r>
          </a:p>
        </p:txBody>
      </p:sp>
      <p:sp>
        <p:nvSpPr>
          <p:cNvPr name="Freeform 85" id="85"/>
          <p:cNvSpPr/>
          <p:nvPr/>
        </p:nvSpPr>
        <p:spPr>
          <a:xfrm flipH="false" flipV="false" rot="0">
            <a:off x="11202388" y="4819379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11202388" y="6418416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7" id="87"/>
          <p:cNvSpPr txBox="true"/>
          <p:nvPr/>
        </p:nvSpPr>
        <p:spPr>
          <a:xfrm rot="0">
            <a:off x="1950690" y="6427941"/>
            <a:ext cx="6678952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Older design and it looks outdated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431465" y="64469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4</a:t>
            </a:r>
          </a:p>
        </p:txBody>
      </p:sp>
      <p:grpSp>
        <p:nvGrpSpPr>
          <p:cNvPr name="Group 89" id="89"/>
          <p:cNvGrpSpPr/>
          <p:nvPr/>
        </p:nvGrpSpPr>
        <p:grpSpPr>
          <a:xfrm rot="0">
            <a:off x="6162145" y="8142192"/>
            <a:ext cx="577219" cy="211103"/>
            <a:chOff x="0" y="0"/>
            <a:chExt cx="1389027" cy="50800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6707" y="1028700"/>
            <a:ext cx="4452593" cy="8229600"/>
            <a:chOff x="0" y="0"/>
            <a:chExt cx="1032146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146" cy="1907686"/>
            </a:xfrm>
            <a:custGeom>
              <a:avLst/>
              <a:gdLst/>
              <a:ahLst/>
              <a:cxnLst/>
              <a:rect r="r" b="b" t="t" l="l"/>
              <a:pathLst>
                <a:path h="1907686" w="1032146">
                  <a:moveTo>
                    <a:pt x="34775" y="0"/>
                  </a:moveTo>
                  <a:lnTo>
                    <a:pt x="997371" y="0"/>
                  </a:lnTo>
                  <a:cubicBezTo>
                    <a:pt x="1016577" y="0"/>
                    <a:pt x="1032146" y="15569"/>
                    <a:pt x="1032146" y="34775"/>
                  </a:cubicBezTo>
                  <a:lnTo>
                    <a:pt x="1032146" y="1872911"/>
                  </a:lnTo>
                  <a:cubicBezTo>
                    <a:pt x="1032146" y="1882134"/>
                    <a:pt x="1028483" y="1890979"/>
                    <a:pt x="1021961" y="1897501"/>
                  </a:cubicBezTo>
                  <a:cubicBezTo>
                    <a:pt x="1015439" y="1904023"/>
                    <a:pt x="1006594" y="1907686"/>
                    <a:pt x="997371" y="1907686"/>
                  </a:cubicBezTo>
                  <a:lnTo>
                    <a:pt x="34775" y="1907686"/>
                  </a:lnTo>
                  <a:cubicBezTo>
                    <a:pt x="25552" y="1907686"/>
                    <a:pt x="16707" y="1904023"/>
                    <a:pt x="10185" y="1897501"/>
                  </a:cubicBezTo>
                  <a:cubicBezTo>
                    <a:pt x="3664" y="1890979"/>
                    <a:pt x="0" y="1882134"/>
                    <a:pt x="0" y="1872911"/>
                  </a:cubicBezTo>
                  <a:lnTo>
                    <a:pt x="0" y="34775"/>
                  </a:lnTo>
                  <a:cubicBezTo>
                    <a:pt x="0" y="25552"/>
                    <a:pt x="3664" y="16707"/>
                    <a:pt x="10185" y="10185"/>
                  </a:cubicBezTo>
                  <a:cubicBezTo>
                    <a:pt x="16707" y="3664"/>
                    <a:pt x="25552" y="0"/>
                    <a:pt x="34775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32146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6417" y="1528619"/>
            <a:ext cx="273340" cy="240539"/>
          </a:xfrm>
          <a:custGeom>
            <a:avLst/>
            <a:gdLst/>
            <a:ahLst/>
            <a:cxnLst/>
            <a:rect r="r" b="b" t="t" l="l"/>
            <a:pathLst>
              <a:path h="240539" w="273340">
                <a:moveTo>
                  <a:pt x="0" y="0"/>
                </a:moveTo>
                <a:lnTo>
                  <a:pt x="273340" y="0"/>
                </a:lnTo>
                <a:lnTo>
                  <a:pt x="273340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855" y="1528619"/>
            <a:ext cx="240539" cy="240539"/>
          </a:xfrm>
          <a:custGeom>
            <a:avLst/>
            <a:gdLst/>
            <a:ahLst/>
            <a:cxnLst/>
            <a:rect r="r" b="b" t="t" l="l"/>
            <a:pathLst>
              <a:path h="240539" w="240539">
                <a:moveTo>
                  <a:pt x="0" y="0"/>
                </a:moveTo>
                <a:lnTo>
                  <a:pt x="240539" y="0"/>
                </a:lnTo>
                <a:lnTo>
                  <a:pt x="240539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2305" y="1554659"/>
            <a:ext cx="241229" cy="188460"/>
          </a:xfrm>
          <a:custGeom>
            <a:avLst/>
            <a:gdLst/>
            <a:ahLst/>
            <a:cxnLst/>
            <a:rect r="r" b="b" t="t" l="l"/>
            <a:pathLst>
              <a:path h="188460" w="241229">
                <a:moveTo>
                  <a:pt x="0" y="0"/>
                </a:moveTo>
                <a:lnTo>
                  <a:pt x="241229" y="0"/>
                </a:lnTo>
                <a:lnTo>
                  <a:pt x="241229" y="188460"/>
                </a:lnTo>
                <a:lnTo>
                  <a:pt x="0" y="18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6417" y="2984300"/>
            <a:ext cx="273340" cy="273340"/>
          </a:xfrm>
          <a:custGeom>
            <a:avLst/>
            <a:gdLst/>
            <a:ahLst/>
            <a:cxnLst/>
            <a:rect r="r" b="b" t="t" l="l"/>
            <a:pathLst>
              <a:path h="273340" w="273340">
                <a:moveTo>
                  <a:pt x="0" y="0"/>
                </a:moveTo>
                <a:lnTo>
                  <a:pt x="273340" y="0"/>
                </a:lnTo>
                <a:lnTo>
                  <a:pt x="273340" y="273341"/>
                </a:lnTo>
                <a:lnTo>
                  <a:pt x="0" y="27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10392" y="3615481"/>
            <a:ext cx="4045223" cy="1064699"/>
            <a:chOff x="0" y="0"/>
            <a:chExt cx="908253" cy="239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58229" y="3757194"/>
            <a:ext cx="781274" cy="781274"/>
            <a:chOff x="0" y="0"/>
            <a:chExt cx="657815" cy="6578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03527" y="3831068"/>
            <a:ext cx="690677" cy="690675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10392" y="2202321"/>
            <a:ext cx="1289484" cy="504772"/>
            <a:chOff x="0" y="0"/>
            <a:chExt cx="289521" cy="113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521" cy="113334"/>
            </a:xfrm>
            <a:custGeom>
              <a:avLst/>
              <a:gdLst/>
              <a:ahLst/>
              <a:cxnLst/>
              <a:rect r="r" b="b" t="t" l="l"/>
              <a:pathLst>
                <a:path h="113334" w="289521">
                  <a:moveTo>
                    <a:pt x="56667" y="0"/>
                  </a:moveTo>
                  <a:lnTo>
                    <a:pt x="232854" y="0"/>
                  </a:lnTo>
                  <a:cubicBezTo>
                    <a:pt x="247883" y="0"/>
                    <a:pt x="262297" y="5970"/>
                    <a:pt x="272924" y="16597"/>
                  </a:cubicBezTo>
                  <a:cubicBezTo>
                    <a:pt x="283551" y="27224"/>
                    <a:pt x="289521" y="41638"/>
                    <a:pt x="289521" y="56667"/>
                  </a:cubicBezTo>
                  <a:lnTo>
                    <a:pt x="289521" y="56667"/>
                  </a:lnTo>
                  <a:cubicBezTo>
                    <a:pt x="289521" y="87963"/>
                    <a:pt x="264150" y="113334"/>
                    <a:pt x="232854" y="113334"/>
                  </a:cubicBezTo>
                  <a:lnTo>
                    <a:pt x="56667" y="113334"/>
                  </a:lnTo>
                  <a:cubicBezTo>
                    <a:pt x="25371" y="113334"/>
                    <a:pt x="0" y="87963"/>
                    <a:pt x="0" y="56667"/>
                  </a:cubicBezTo>
                  <a:lnTo>
                    <a:pt x="0" y="56667"/>
                  </a:lnTo>
                  <a:cubicBezTo>
                    <a:pt x="0" y="25371"/>
                    <a:pt x="25371" y="0"/>
                    <a:pt x="56667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9521" cy="11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0392" y="4866031"/>
            <a:ext cx="4045223" cy="1064699"/>
            <a:chOff x="0" y="0"/>
            <a:chExt cx="908253" cy="239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58229" y="5007743"/>
            <a:ext cx="781274" cy="781274"/>
            <a:chOff x="0" y="0"/>
            <a:chExt cx="657815" cy="6578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203527" y="5081618"/>
            <a:ext cx="690677" cy="690675"/>
            <a:chOff x="0" y="0"/>
            <a:chExt cx="6350025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010392" y="6116581"/>
            <a:ext cx="4045223" cy="1064699"/>
            <a:chOff x="0" y="0"/>
            <a:chExt cx="908253" cy="2390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58229" y="6258293"/>
            <a:ext cx="781274" cy="781274"/>
            <a:chOff x="0" y="0"/>
            <a:chExt cx="657815" cy="6578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203527" y="6332168"/>
            <a:ext cx="690677" cy="690675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010392" y="7367131"/>
            <a:ext cx="4045223" cy="1064699"/>
            <a:chOff x="0" y="0"/>
            <a:chExt cx="908253" cy="2390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158229" y="7508843"/>
            <a:ext cx="781274" cy="781274"/>
            <a:chOff x="0" y="0"/>
            <a:chExt cx="657815" cy="6578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3203527" y="7582718"/>
            <a:ext cx="690677" cy="690675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8700" y="1028700"/>
            <a:ext cx="11392663" cy="8229600"/>
            <a:chOff x="0" y="0"/>
            <a:chExt cx="2640909" cy="190768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640909" cy="1907686"/>
            </a:xfrm>
            <a:custGeom>
              <a:avLst/>
              <a:gdLst/>
              <a:ahLst/>
              <a:cxnLst/>
              <a:rect r="r" b="b" t="t" l="l"/>
              <a:pathLst>
                <a:path h="1907686" w="2640909">
                  <a:moveTo>
                    <a:pt x="13591" y="0"/>
                  </a:moveTo>
                  <a:lnTo>
                    <a:pt x="2627318" y="0"/>
                  </a:lnTo>
                  <a:cubicBezTo>
                    <a:pt x="2630923" y="0"/>
                    <a:pt x="2634380" y="1432"/>
                    <a:pt x="2636928" y="3981"/>
                  </a:cubicBezTo>
                  <a:cubicBezTo>
                    <a:pt x="2639477" y="6530"/>
                    <a:pt x="2640909" y="9986"/>
                    <a:pt x="2640909" y="13591"/>
                  </a:cubicBezTo>
                  <a:lnTo>
                    <a:pt x="2640909" y="1894095"/>
                  </a:lnTo>
                  <a:cubicBezTo>
                    <a:pt x="2640909" y="1901601"/>
                    <a:pt x="2634824" y="1907686"/>
                    <a:pt x="2627318" y="1907686"/>
                  </a:cubicBezTo>
                  <a:lnTo>
                    <a:pt x="13591" y="1907686"/>
                  </a:lnTo>
                  <a:cubicBezTo>
                    <a:pt x="9986" y="1907686"/>
                    <a:pt x="6530" y="1906254"/>
                    <a:pt x="3981" y="1903706"/>
                  </a:cubicBezTo>
                  <a:cubicBezTo>
                    <a:pt x="1432" y="1901157"/>
                    <a:pt x="0" y="1897700"/>
                    <a:pt x="0" y="1894095"/>
                  </a:cubicBezTo>
                  <a:lnTo>
                    <a:pt x="0" y="13591"/>
                  </a:lnTo>
                  <a:cubicBezTo>
                    <a:pt x="0" y="9986"/>
                    <a:pt x="1432" y="6530"/>
                    <a:pt x="3981" y="3981"/>
                  </a:cubicBezTo>
                  <a:cubicBezTo>
                    <a:pt x="6530" y="1432"/>
                    <a:pt x="9986" y="0"/>
                    <a:pt x="13591" y="0"/>
                  </a:cubicBezTo>
                  <a:close/>
                </a:path>
              </a:pathLst>
            </a:custGeom>
            <a:solidFill>
              <a:srgbClr val="5588C4">
                <a:alpha val="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2640909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6441230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3" y="0"/>
                </a:lnTo>
                <a:lnTo>
                  <a:pt x="567603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401026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749922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4820421" y="8109143"/>
            <a:ext cx="3809220" cy="274519"/>
            <a:chOff x="0" y="0"/>
            <a:chExt cx="7930128" cy="571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31465" y="1573484"/>
            <a:ext cx="1038449" cy="1038449"/>
            <a:chOff x="0" y="0"/>
            <a:chExt cx="1384599" cy="1384599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384599" cy="1384599"/>
              <a:chOff x="0" y="0"/>
              <a:chExt cx="657815" cy="65781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57815" cy="657815"/>
              </a:xfrm>
              <a:custGeom>
                <a:avLst/>
                <a:gdLst/>
                <a:ahLst/>
                <a:cxnLst/>
                <a:rect r="r" b="b" t="t" l="l"/>
                <a:pathLst>
                  <a:path h="657815" w="657815">
                    <a:moveTo>
                      <a:pt x="74553" y="0"/>
                    </a:moveTo>
                    <a:lnTo>
                      <a:pt x="583262" y="0"/>
                    </a:lnTo>
                    <a:cubicBezTo>
                      <a:pt x="624437" y="0"/>
                      <a:pt x="657815" y="33378"/>
                      <a:pt x="657815" y="74553"/>
                    </a:cubicBezTo>
                    <a:lnTo>
                      <a:pt x="657815" y="583262"/>
                    </a:lnTo>
                    <a:cubicBezTo>
                      <a:pt x="657815" y="624437"/>
                      <a:pt x="624437" y="657815"/>
                      <a:pt x="583262" y="657815"/>
                    </a:cubicBezTo>
                    <a:lnTo>
                      <a:pt x="74553" y="657815"/>
                    </a:lnTo>
                    <a:cubicBezTo>
                      <a:pt x="33378" y="657815"/>
                      <a:pt x="0" y="624437"/>
                      <a:pt x="0" y="583262"/>
                    </a:cubicBezTo>
                    <a:lnTo>
                      <a:pt x="0" y="74553"/>
                    </a:lnTo>
                    <a:cubicBezTo>
                      <a:pt x="0" y="33378"/>
                      <a:pt x="33378" y="0"/>
                      <a:pt x="74553" y="0"/>
                    </a:cubicBezTo>
                    <a:close/>
                  </a:path>
                </a:pathLst>
              </a:custGeom>
              <a:solidFill>
                <a:srgbClr val="A7A7A7">
                  <a:alpha val="9804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0"/>
                <a:ext cx="657815" cy="657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80279" y="80282"/>
              <a:ext cx="1224040" cy="1224036"/>
              <a:chOff x="0" y="0"/>
              <a:chExt cx="6350025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1431465" y="3120971"/>
            <a:ext cx="10483223" cy="497949"/>
            <a:chOff x="0" y="0"/>
            <a:chExt cx="13977631" cy="663932"/>
          </a:xfrm>
        </p:grpSpPr>
        <p:sp>
          <p:nvSpPr>
            <p:cNvPr name="AutoShape 59" id="59"/>
            <p:cNvSpPr/>
            <p:nvPr/>
          </p:nvSpPr>
          <p:spPr>
            <a:xfrm>
              <a:off x="0" y="657582"/>
              <a:ext cx="13977631" cy="0"/>
            </a:xfrm>
            <a:prstGeom prst="line">
              <a:avLst/>
            </a:prstGeom>
            <a:ln cap="flat" w="12700">
              <a:solidFill>
                <a:srgbClr val="A7A7A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0" id="60"/>
            <p:cNvSpPr txBox="true"/>
            <p:nvPr/>
          </p:nvSpPr>
          <p:spPr>
            <a:xfrm rot="0">
              <a:off x="635876" y="74237"/>
              <a:ext cx="1358900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Features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74237"/>
              <a:ext cx="21431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#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12960847" y="0"/>
              <a:ext cx="616699" cy="453274"/>
            </a:xfrm>
            <a:custGeom>
              <a:avLst/>
              <a:gdLst/>
              <a:ahLst/>
              <a:cxnLst/>
              <a:rect r="r" b="b" t="t" l="l"/>
              <a:pathLst>
                <a:path h="453274" w="616699">
                  <a:moveTo>
                    <a:pt x="0" y="0"/>
                  </a:moveTo>
                  <a:lnTo>
                    <a:pt x="616699" y="0"/>
                  </a:lnTo>
                  <a:lnTo>
                    <a:pt x="616699" y="453274"/>
                  </a:lnTo>
                  <a:lnTo>
                    <a:pt x="0" y="45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3548866" y="1477439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A7A7A7"/>
                </a:solidFill>
                <a:latin typeface="Montserrat Bold"/>
              </a:rPr>
              <a:t>Your Library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110817" y="38239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TKinter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110817" y="42336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698039" y="2997146"/>
            <a:ext cx="90831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Semi-Bold"/>
              </a:rPr>
              <a:t>Recents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105684" y="2330882"/>
            <a:ext cx="10988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F2F2F2"/>
                </a:solidFill>
                <a:latin typeface="Montserrat Semi-Bold"/>
              </a:rPr>
              <a:t>Packages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10817" y="507453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Shiny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10817" y="54842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110817" y="63250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Plotly Dash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110817" y="67347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10817" y="7575630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Streamlit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110817" y="79853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780810" y="1635509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Shiny</a:t>
            </a:r>
          </a:p>
        </p:txBody>
      </p:sp>
      <p:sp>
        <p:nvSpPr>
          <p:cNvPr name="Freeform 75" id="75"/>
          <p:cNvSpPr/>
          <p:nvPr/>
        </p:nvSpPr>
        <p:spPr>
          <a:xfrm flipH="false" flipV="false" rot="0">
            <a:off x="11202388" y="4020442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1431465" y="4049017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950690" y="4029967"/>
            <a:ext cx="8284131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Work integrate with popular visualization packages </a:t>
            </a:r>
          </a:p>
        </p:txBody>
      </p:sp>
      <p:sp>
        <p:nvSpPr>
          <p:cNvPr name="Freeform 78" id="78"/>
          <p:cNvSpPr/>
          <p:nvPr/>
        </p:nvSpPr>
        <p:spPr>
          <a:xfrm flipH="false" flipV="false" rot="0">
            <a:off x="11202388" y="5618316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1950690" y="5627841"/>
            <a:ext cx="780389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Required knowledge of Bootstrap to change UI 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31465" y="56468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3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950690" y="4828904"/>
            <a:ext cx="908024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Create highly interactive dashboards with reactive components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31465" y="4847954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2</a:t>
            </a:r>
          </a:p>
        </p:txBody>
      </p:sp>
      <p:sp>
        <p:nvSpPr>
          <p:cNvPr name="Freeform 83" id="83"/>
          <p:cNvSpPr/>
          <p:nvPr/>
        </p:nvSpPr>
        <p:spPr>
          <a:xfrm flipH="false" flipV="false" rot="0">
            <a:off x="11202388" y="4819379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4" id="84"/>
          <p:cNvGrpSpPr/>
          <p:nvPr/>
        </p:nvGrpSpPr>
        <p:grpSpPr>
          <a:xfrm rot="0">
            <a:off x="1431465" y="6418416"/>
            <a:ext cx="10132872" cy="361950"/>
            <a:chOff x="0" y="0"/>
            <a:chExt cx="13510496" cy="4826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6" id="86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Limited Customization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4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6497901" y="8142192"/>
            <a:ext cx="577219" cy="211103"/>
            <a:chOff x="0" y="0"/>
            <a:chExt cx="1389027" cy="50800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6707" y="1028700"/>
            <a:ext cx="4452593" cy="8229600"/>
            <a:chOff x="0" y="0"/>
            <a:chExt cx="1032146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146" cy="1907686"/>
            </a:xfrm>
            <a:custGeom>
              <a:avLst/>
              <a:gdLst/>
              <a:ahLst/>
              <a:cxnLst/>
              <a:rect r="r" b="b" t="t" l="l"/>
              <a:pathLst>
                <a:path h="1907686" w="1032146">
                  <a:moveTo>
                    <a:pt x="34775" y="0"/>
                  </a:moveTo>
                  <a:lnTo>
                    <a:pt x="997371" y="0"/>
                  </a:lnTo>
                  <a:cubicBezTo>
                    <a:pt x="1016577" y="0"/>
                    <a:pt x="1032146" y="15569"/>
                    <a:pt x="1032146" y="34775"/>
                  </a:cubicBezTo>
                  <a:lnTo>
                    <a:pt x="1032146" y="1872911"/>
                  </a:lnTo>
                  <a:cubicBezTo>
                    <a:pt x="1032146" y="1882134"/>
                    <a:pt x="1028483" y="1890979"/>
                    <a:pt x="1021961" y="1897501"/>
                  </a:cubicBezTo>
                  <a:cubicBezTo>
                    <a:pt x="1015439" y="1904023"/>
                    <a:pt x="1006594" y="1907686"/>
                    <a:pt x="997371" y="1907686"/>
                  </a:cubicBezTo>
                  <a:lnTo>
                    <a:pt x="34775" y="1907686"/>
                  </a:lnTo>
                  <a:cubicBezTo>
                    <a:pt x="25552" y="1907686"/>
                    <a:pt x="16707" y="1904023"/>
                    <a:pt x="10185" y="1897501"/>
                  </a:cubicBezTo>
                  <a:cubicBezTo>
                    <a:pt x="3664" y="1890979"/>
                    <a:pt x="0" y="1882134"/>
                    <a:pt x="0" y="1872911"/>
                  </a:cubicBezTo>
                  <a:lnTo>
                    <a:pt x="0" y="34775"/>
                  </a:lnTo>
                  <a:cubicBezTo>
                    <a:pt x="0" y="25552"/>
                    <a:pt x="3664" y="16707"/>
                    <a:pt x="10185" y="10185"/>
                  </a:cubicBezTo>
                  <a:cubicBezTo>
                    <a:pt x="16707" y="3664"/>
                    <a:pt x="25552" y="0"/>
                    <a:pt x="34775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32146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6417" y="1528619"/>
            <a:ext cx="273340" cy="240539"/>
          </a:xfrm>
          <a:custGeom>
            <a:avLst/>
            <a:gdLst/>
            <a:ahLst/>
            <a:cxnLst/>
            <a:rect r="r" b="b" t="t" l="l"/>
            <a:pathLst>
              <a:path h="240539" w="273340">
                <a:moveTo>
                  <a:pt x="0" y="0"/>
                </a:moveTo>
                <a:lnTo>
                  <a:pt x="273340" y="0"/>
                </a:lnTo>
                <a:lnTo>
                  <a:pt x="273340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855" y="1528619"/>
            <a:ext cx="240539" cy="240539"/>
          </a:xfrm>
          <a:custGeom>
            <a:avLst/>
            <a:gdLst/>
            <a:ahLst/>
            <a:cxnLst/>
            <a:rect r="r" b="b" t="t" l="l"/>
            <a:pathLst>
              <a:path h="240539" w="240539">
                <a:moveTo>
                  <a:pt x="0" y="0"/>
                </a:moveTo>
                <a:lnTo>
                  <a:pt x="240539" y="0"/>
                </a:lnTo>
                <a:lnTo>
                  <a:pt x="240539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2305" y="1554659"/>
            <a:ext cx="241229" cy="188460"/>
          </a:xfrm>
          <a:custGeom>
            <a:avLst/>
            <a:gdLst/>
            <a:ahLst/>
            <a:cxnLst/>
            <a:rect r="r" b="b" t="t" l="l"/>
            <a:pathLst>
              <a:path h="188460" w="241229">
                <a:moveTo>
                  <a:pt x="0" y="0"/>
                </a:moveTo>
                <a:lnTo>
                  <a:pt x="241229" y="0"/>
                </a:lnTo>
                <a:lnTo>
                  <a:pt x="241229" y="188460"/>
                </a:lnTo>
                <a:lnTo>
                  <a:pt x="0" y="18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6417" y="2984300"/>
            <a:ext cx="273340" cy="273340"/>
          </a:xfrm>
          <a:custGeom>
            <a:avLst/>
            <a:gdLst/>
            <a:ahLst/>
            <a:cxnLst/>
            <a:rect r="r" b="b" t="t" l="l"/>
            <a:pathLst>
              <a:path h="273340" w="273340">
                <a:moveTo>
                  <a:pt x="0" y="0"/>
                </a:moveTo>
                <a:lnTo>
                  <a:pt x="273340" y="0"/>
                </a:lnTo>
                <a:lnTo>
                  <a:pt x="273340" y="273341"/>
                </a:lnTo>
                <a:lnTo>
                  <a:pt x="0" y="27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10392" y="3615481"/>
            <a:ext cx="4045223" cy="1064699"/>
            <a:chOff x="0" y="0"/>
            <a:chExt cx="908253" cy="239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58229" y="3757194"/>
            <a:ext cx="781274" cy="781274"/>
            <a:chOff x="0" y="0"/>
            <a:chExt cx="657815" cy="6578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03527" y="3831068"/>
            <a:ext cx="690677" cy="690675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10392" y="2202321"/>
            <a:ext cx="1289484" cy="504772"/>
            <a:chOff x="0" y="0"/>
            <a:chExt cx="289521" cy="113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521" cy="113334"/>
            </a:xfrm>
            <a:custGeom>
              <a:avLst/>
              <a:gdLst/>
              <a:ahLst/>
              <a:cxnLst/>
              <a:rect r="r" b="b" t="t" l="l"/>
              <a:pathLst>
                <a:path h="113334" w="289521">
                  <a:moveTo>
                    <a:pt x="56667" y="0"/>
                  </a:moveTo>
                  <a:lnTo>
                    <a:pt x="232854" y="0"/>
                  </a:lnTo>
                  <a:cubicBezTo>
                    <a:pt x="247883" y="0"/>
                    <a:pt x="262297" y="5970"/>
                    <a:pt x="272924" y="16597"/>
                  </a:cubicBezTo>
                  <a:cubicBezTo>
                    <a:pt x="283551" y="27224"/>
                    <a:pt x="289521" y="41638"/>
                    <a:pt x="289521" y="56667"/>
                  </a:cubicBezTo>
                  <a:lnTo>
                    <a:pt x="289521" y="56667"/>
                  </a:lnTo>
                  <a:cubicBezTo>
                    <a:pt x="289521" y="87963"/>
                    <a:pt x="264150" y="113334"/>
                    <a:pt x="232854" y="113334"/>
                  </a:cubicBezTo>
                  <a:lnTo>
                    <a:pt x="56667" y="113334"/>
                  </a:lnTo>
                  <a:cubicBezTo>
                    <a:pt x="25371" y="113334"/>
                    <a:pt x="0" y="87963"/>
                    <a:pt x="0" y="56667"/>
                  </a:cubicBezTo>
                  <a:lnTo>
                    <a:pt x="0" y="56667"/>
                  </a:lnTo>
                  <a:cubicBezTo>
                    <a:pt x="0" y="25371"/>
                    <a:pt x="25371" y="0"/>
                    <a:pt x="56667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9521" cy="11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0392" y="4866031"/>
            <a:ext cx="4045223" cy="1064699"/>
            <a:chOff x="0" y="0"/>
            <a:chExt cx="908253" cy="239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58229" y="5007743"/>
            <a:ext cx="781274" cy="781274"/>
            <a:chOff x="0" y="0"/>
            <a:chExt cx="657815" cy="6578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203527" y="5081618"/>
            <a:ext cx="690677" cy="690675"/>
            <a:chOff x="0" y="0"/>
            <a:chExt cx="6350025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010392" y="6116581"/>
            <a:ext cx="4045223" cy="1064699"/>
            <a:chOff x="0" y="0"/>
            <a:chExt cx="908253" cy="2390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58229" y="6258293"/>
            <a:ext cx="781274" cy="781274"/>
            <a:chOff x="0" y="0"/>
            <a:chExt cx="657815" cy="6578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203527" y="6332168"/>
            <a:ext cx="690677" cy="690675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010392" y="7367131"/>
            <a:ext cx="4045223" cy="1064699"/>
            <a:chOff x="0" y="0"/>
            <a:chExt cx="908253" cy="2390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158229" y="7508843"/>
            <a:ext cx="781274" cy="781274"/>
            <a:chOff x="0" y="0"/>
            <a:chExt cx="657815" cy="6578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3203527" y="7582718"/>
            <a:ext cx="690677" cy="690675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8700" y="1028700"/>
            <a:ext cx="11392663" cy="8229600"/>
            <a:chOff x="0" y="0"/>
            <a:chExt cx="2640909" cy="190768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640909" cy="1907686"/>
            </a:xfrm>
            <a:custGeom>
              <a:avLst/>
              <a:gdLst/>
              <a:ahLst/>
              <a:cxnLst/>
              <a:rect r="r" b="b" t="t" l="l"/>
              <a:pathLst>
                <a:path h="1907686" w="2640909">
                  <a:moveTo>
                    <a:pt x="13591" y="0"/>
                  </a:moveTo>
                  <a:lnTo>
                    <a:pt x="2627318" y="0"/>
                  </a:lnTo>
                  <a:cubicBezTo>
                    <a:pt x="2630923" y="0"/>
                    <a:pt x="2634380" y="1432"/>
                    <a:pt x="2636928" y="3981"/>
                  </a:cubicBezTo>
                  <a:cubicBezTo>
                    <a:pt x="2639477" y="6530"/>
                    <a:pt x="2640909" y="9986"/>
                    <a:pt x="2640909" y="13591"/>
                  </a:cubicBezTo>
                  <a:lnTo>
                    <a:pt x="2640909" y="1894095"/>
                  </a:lnTo>
                  <a:cubicBezTo>
                    <a:pt x="2640909" y="1901601"/>
                    <a:pt x="2634824" y="1907686"/>
                    <a:pt x="2627318" y="1907686"/>
                  </a:cubicBezTo>
                  <a:lnTo>
                    <a:pt x="13591" y="1907686"/>
                  </a:lnTo>
                  <a:cubicBezTo>
                    <a:pt x="9986" y="1907686"/>
                    <a:pt x="6530" y="1906254"/>
                    <a:pt x="3981" y="1903706"/>
                  </a:cubicBezTo>
                  <a:cubicBezTo>
                    <a:pt x="1432" y="1901157"/>
                    <a:pt x="0" y="1897700"/>
                    <a:pt x="0" y="1894095"/>
                  </a:cubicBezTo>
                  <a:lnTo>
                    <a:pt x="0" y="13591"/>
                  </a:lnTo>
                  <a:cubicBezTo>
                    <a:pt x="0" y="9986"/>
                    <a:pt x="1432" y="6530"/>
                    <a:pt x="3981" y="3981"/>
                  </a:cubicBezTo>
                  <a:cubicBezTo>
                    <a:pt x="6530" y="1432"/>
                    <a:pt x="9986" y="0"/>
                    <a:pt x="13591" y="0"/>
                  </a:cubicBezTo>
                  <a:close/>
                </a:path>
              </a:pathLst>
            </a:custGeom>
            <a:solidFill>
              <a:srgbClr val="92A1CF">
                <a:alpha val="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2640909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6441230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3" y="0"/>
                </a:lnTo>
                <a:lnTo>
                  <a:pt x="567603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401026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749922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4820421" y="8109143"/>
            <a:ext cx="3809220" cy="274519"/>
            <a:chOff x="0" y="0"/>
            <a:chExt cx="7930128" cy="571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31465" y="1573484"/>
            <a:ext cx="1038449" cy="1038449"/>
            <a:chOff x="0" y="0"/>
            <a:chExt cx="1384599" cy="1384599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384599" cy="1384599"/>
              <a:chOff x="0" y="0"/>
              <a:chExt cx="657815" cy="65781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57815" cy="657815"/>
              </a:xfrm>
              <a:custGeom>
                <a:avLst/>
                <a:gdLst/>
                <a:ahLst/>
                <a:cxnLst/>
                <a:rect r="r" b="b" t="t" l="l"/>
                <a:pathLst>
                  <a:path h="657815" w="657815">
                    <a:moveTo>
                      <a:pt x="74553" y="0"/>
                    </a:moveTo>
                    <a:lnTo>
                      <a:pt x="583262" y="0"/>
                    </a:lnTo>
                    <a:cubicBezTo>
                      <a:pt x="624437" y="0"/>
                      <a:pt x="657815" y="33378"/>
                      <a:pt x="657815" y="74553"/>
                    </a:cubicBezTo>
                    <a:lnTo>
                      <a:pt x="657815" y="583262"/>
                    </a:lnTo>
                    <a:cubicBezTo>
                      <a:pt x="657815" y="624437"/>
                      <a:pt x="624437" y="657815"/>
                      <a:pt x="583262" y="657815"/>
                    </a:cubicBezTo>
                    <a:lnTo>
                      <a:pt x="74553" y="657815"/>
                    </a:lnTo>
                    <a:cubicBezTo>
                      <a:pt x="33378" y="657815"/>
                      <a:pt x="0" y="624437"/>
                      <a:pt x="0" y="583262"/>
                    </a:cubicBezTo>
                    <a:lnTo>
                      <a:pt x="0" y="74553"/>
                    </a:lnTo>
                    <a:cubicBezTo>
                      <a:pt x="0" y="33378"/>
                      <a:pt x="33378" y="0"/>
                      <a:pt x="74553" y="0"/>
                    </a:cubicBezTo>
                    <a:close/>
                  </a:path>
                </a:pathLst>
              </a:custGeom>
              <a:solidFill>
                <a:srgbClr val="A7A7A7">
                  <a:alpha val="9804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0"/>
                <a:ext cx="657815" cy="657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80279" y="80282"/>
              <a:ext cx="1224040" cy="1224036"/>
              <a:chOff x="0" y="0"/>
              <a:chExt cx="6350025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1431465" y="3120971"/>
            <a:ext cx="10483223" cy="497949"/>
            <a:chOff x="0" y="0"/>
            <a:chExt cx="13977631" cy="663932"/>
          </a:xfrm>
        </p:grpSpPr>
        <p:sp>
          <p:nvSpPr>
            <p:cNvPr name="AutoShape 59" id="59"/>
            <p:cNvSpPr/>
            <p:nvPr/>
          </p:nvSpPr>
          <p:spPr>
            <a:xfrm>
              <a:off x="0" y="657582"/>
              <a:ext cx="13977631" cy="0"/>
            </a:xfrm>
            <a:prstGeom prst="line">
              <a:avLst/>
            </a:prstGeom>
            <a:ln cap="flat" w="12700">
              <a:solidFill>
                <a:srgbClr val="A7A7A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0" id="60"/>
            <p:cNvSpPr txBox="true"/>
            <p:nvPr/>
          </p:nvSpPr>
          <p:spPr>
            <a:xfrm rot="0">
              <a:off x="635876" y="74237"/>
              <a:ext cx="1358900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Features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74237"/>
              <a:ext cx="21431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#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12960847" y="0"/>
              <a:ext cx="616699" cy="453274"/>
            </a:xfrm>
            <a:custGeom>
              <a:avLst/>
              <a:gdLst/>
              <a:ahLst/>
              <a:cxnLst/>
              <a:rect r="r" b="b" t="t" l="l"/>
              <a:pathLst>
                <a:path h="453274" w="616699">
                  <a:moveTo>
                    <a:pt x="0" y="0"/>
                  </a:moveTo>
                  <a:lnTo>
                    <a:pt x="616699" y="0"/>
                  </a:lnTo>
                  <a:lnTo>
                    <a:pt x="616699" y="453274"/>
                  </a:lnTo>
                  <a:lnTo>
                    <a:pt x="0" y="45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3548866" y="1477439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A7A7A7"/>
                </a:solidFill>
                <a:latin typeface="Montserrat Bold"/>
              </a:rPr>
              <a:t>Your Library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110817" y="38239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TKinter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110817" y="42336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698039" y="2997146"/>
            <a:ext cx="90831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Semi-Bold"/>
              </a:rPr>
              <a:t>Recents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105684" y="2330882"/>
            <a:ext cx="10988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F2F2F2"/>
                </a:solidFill>
                <a:latin typeface="Montserrat Semi-Bold"/>
              </a:rPr>
              <a:t>Packages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10817" y="507453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Shiny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10817" y="54842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110817" y="63250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Plotly Dash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110817" y="67347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10817" y="7575630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Streamlit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110817" y="79853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780810" y="1635509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Plotly Dash</a:t>
            </a:r>
          </a:p>
        </p:txBody>
      </p:sp>
      <p:sp>
        <p:nvSpPr>
          <p:cNvPr name="Freeform 75" id="75"/>
          <p:cNvSpPr/>
          <p:nvPr/>
        </p:nvSpPr>
        <p:spPr>
          <a:xfrm flipH="false" flipV="false" rot="0">
            <a:off x="11202388" y="4020442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1431465" y="4049017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950690" y="4029967"/>
            <a:ext cx="903262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Allow users to explore data in a dynamic manner</a:t>
            </a:r>
          </a:p>
        </p:txBody>
      </p:sp>
      <p:sp>
        <p:nvSpPr>
          <p:cNvPr name="Freeform 78" id="78"/>
          <p:cNvSpPr/>
          <p:nvPr/>
        </p:nvSpPr>
        <p:spPr>
          <a:xfrm flipH="false" flipV="false" rot="0">
            <a:off x="11202388" y="5618316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1950690" y="5627841"/>
            <a:ext cx="925169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Doesn’t include all the features in the open source version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31465" y="56468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3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950690" y="4828904"/>
            <a:ext cx="903262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Compatible with other plotting libraries and languages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31465" y="4847954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2</a:t>
            </a:r>
          </a:p>
        </p:txBody>
      </p:sp>
      <p:sp>
        <p:nvSpPr>
          <p:cNvPr name="Freeform 83" id="83"/>
          <p:cNvSpPr/>
          <p:nvPr/>
        </p:nvSpPr>
        <p:spPr>
          <a:xfrm flipH="false" flipV="false" rot="0">
            <a:off x="11202388" y="4819379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11202388" y="6418416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5" id="85"/>
          <p:cNvSpPr txBox="true"/>
          <p:nvPr/>
        </p:nvSpPr>
        <p:spPr>
          <a:xfrm rot="0">
            <a:off x="1950690" y="6427941"/>
            <a:ext cx="925169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Require some extended CSS and HTML knowledge for customization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431465" y="64469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4</a:t>
            </a:r>
          </a:p>
        </p:txBody>
      </p:sp>
      <p:grpSp>
        <p:nvGrpSpPr>
          <p:cNvPr name="Group 87" id="87"/>
          <p:cNvGrpSpPr/>
          <p:nvPr/>
        </p:nvGrpSpPr>
        <p:grpSpPr>
          <a:xfrm rot="0">
            <a:off x="6833332" y="8142192"/>
            <a:ext cx="577219" cy="211103"/>
            <a:chOff x="0" y="0"/>
            <a:chExt cx="1389027" cy="50800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6707" y="1028700"/>
            <a:ext cx="4452593" cy="8229600"/>
            <a:chOff x="0" y="0"/>
            <a:chExt cx="1032146" cy="190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146" cy="1907686"/>
            </a:xfrm>
            <a:custGeom>
              <a:avLst/>
              <a:gdLst/>
              <a:ahLst/>
              <a:cxnLst/>
              <a:rect r="r" b="b" t="t" l="l"/>
              <a:pathLst>
                <a:path h="1907686" w="1032146">
                  <a:moveTo>
                    <a:pt x="34775" y="0"/>
                  </a:moveTo>
                  <a:lnTo>
                    <a:pt x="997371" y="0"/>
                  </a:lnTo>
                  <a:cubicBezTo>
                    <a:pt x="1016577" y="0"/>
                    <a:pt x="1032146" y="15569"/>
                    <a:pt x="1032146" y="34775"/>
                  </a:cubicBezTo>
                  <a:lnTo>
                    <a:pt x="1032146" y="1872911"/>
                  </a:lnTo>
                  <a:cubicBezTo>
                    <a:pt x="1032146" y="1882134"/>
                    <a:pt x="1028483" y="1890979"/>
                    <a:pt x="1021961" y="1897501"/>
                  </a:cubicBezTo>
                  <a:cubicBezTo>
                    <a:pt x="1015439" y="1904023"/>
                    <a:pt x="1006594" y="1907686"/>
                    <a:pt x="997371" y="1907686"/>
                  </a:cubicBezTo>
                  <a:lnTo>
                    <a:pt x="34775" y="1907686"/>
                  </a:lnTo>
                  <a:cubicBezTo>
                    <a:pt x="25552" y="1907686"/>
                    <a:pt x="16707" y="1904023"/>
                    <a:pt x="10185" y="1897501"/>
                  </a:cubicBezTo>
                  <a:cubicBezTo>
                    <a:pt x="3664" y="1890979"/>
                    <a:pt x="0" y="1882134"/>
                    <a:pt x="0" y="1872911"/>
                  </a:cubicBezTo>
                  <a:lnTo>
                    <a:pt x="0" y="34775"/>
                  </a:lnTo>
                  <a:cubicBezTo>
                    <a:pt x="0" y="25552"/>
                    <a:pt x="3664" y="16707"/>
                    <a:pt x="10185" y="10185"/>
                  </a:cubicBezTo>
                  <a:cubicBezTo>
                    <a:pt x="16707" y="3664"/>
                    <a:pt x="25552" y="0"/>
                    <a:pt x="34775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32146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6417" y="1528619"/>
            <a:ext cx="273340" cy="240539"/>
          </a:xfrm>
          <a:custGeom>
            <a:avLst/>
            <a:gdLst/>
            <a:ahLst/>
            <a:cxnLst/>
            <a:rect r="r" b="b" t="t" l="l"/>
            <a:pathLst>
              <a:path h="240539" w="273340">
                <a:moveTo>
                  <a:pt x="0" y="0"/>
                </a:moveTo>
                <a:lnTo>
                  <a:pt x="273340" y="0"/>
                </a:lnTo>
                <a:lnTo>
                  <a:pt x="273340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855" y="1528619"/>
            <a:ext cx="240539" cy="240539"/>
          </a:xfrm>
          <a:custGeom>
            <a:avLst/>
            <a:gdLst/>
            <a:ahLst/>
            <a:cxnLst/>
            <a:rect r="r" b="b" t="t" l="l"/>
            <a:pathLst>
              <a:path h="240539" w="240539">
                <a:moveTo>
                  <a:pt x="0" y="0"/>
                </a:moveTo>
                <a:lnTo>
                  <a:pt x="240539" y="0"/>
                </a:lnTo>
                <a:lnTo>
                  <a:pt x="240539" y="240539"/>
                </a:lnTo>
                <a:lnTo>
                  <a:pt x="0" y="240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2305" y="1554659"/>
            <a:ext cx="241229" cy="188460"/>
          </a:xfrm>
          <a:custGeom>
            <a:avLst/>
            <a:gdLst/>
            <a:ahLst/>
            <a:cxnLst/>
            <a:rect r="r" b="b" t="t" l="l"/>
            <a:pathLst>
              <a:path h="188460" w="241229">
                <a:moveTo>
                  <a:pt x="0" y="0"/>
                </a:moveTo>
                <a:lnTo>
                  <a:pt x="241229" y="0"/>
                </a:lnTo>
                <a:lnTo>
                  <a:pt x="241229" y="188460"/>
                </a:lnTo>
                <a:lnTo>
                  <a:pt x="0" y="18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6417" y="2984300"/>
            <a:ext cx="273340" cy="273340"/>
          </a:xfrm>
          <a:custGeom>
            <a:avLst/>
            <a:gdLst/>
            <a:ahLst/>
            <a:cxnLst/>
            <a:rect r="r" b="b" t="t" l="l"/>
            <a:pathLst>
              <a:path h="273340" w="273340">
                <a:moveTo>
                  <a:pt x="0" y="0"/>
                </a:moveTo>
                <a:lnTo>
                  <a:pt x="273340" y="0"/>
                </a:lnTo>
                <a:lnTo>
                  <a:pt x="273340" y="273341"/>
                </a:lnTo>
                <a:lnTo>
                  <a:pt x="0" y="27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10392" y="3615481"/>
            <a:ext cx="4045223" cy="1064699"/>
            <a:chOff x="0" y="0"/>
            <a:chExt cx="908253" cy="239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58229" y="3757194"/>
            <a:ext cx="781274" cy="781274"/>
            <a:chOff x="0" y="0"/>
            <a:chExt cx="657815" cy="6578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03527" y="3831068"/>
            <a:ext cx="690677" cy="690675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10392" y="2202321"/>
            <a:ext cx="1289484" cy="504772"/>
            <a:chOff x="0" y="0"/>
            <a:chExt cx="289521" cy="113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521" cy="113334"/>
            </a:xfrm>
            <a:custGeom>
              <a:avLst/>
              <a:gdLst/>
              <a:ahLst/>
              <a:cxnLst/>
              <a:rect r="r" b="b" t="t" l="l"/>
              <a:pathLst>
                <a:path h="113334" w="289521">
                  <a:moveTo>
                    <a:pt x="56667" y="0"/>
                  </a:moveTo>
                  <a:lnTo>
                    <a:pt x="232854" y="0"/>
                  </a:lnTo>
                  <a:cubicBezTo>
                    <a:pt x="247883" y="0"/>
                    <a:pt x="262297" y="5970"/>
                    <a:pt x="272924" y="16597"/>
                  </a:cubicBezTo>
                  <a:cubicBezTo>
                    <a:pt x="283551" y="27224"/>
                    <a:pt x="289521" y="41638"/>
                    <a:pt x="289521" y="56667"/>
                  </a:cubicBezTo>
                  <a:lnTo>
                    <a:pt x="289521" y="56667"/>
                  </a:lnTo>
                  <a:cubicBezTo>
                    <a:pt x="289521" y="87963"/>
                    <a:pt x="264150" y="113334"/>
                    <a:pt x="232854" y="113334"/>
                  </a:cubicBezTo>
                  <a:lnTo>
                    <a:pt x="56667" y="113334"/>
                  </a:lnTo>
                  <a:cubicBezTo>
                    <a:pt x="25371" y="113334"/>
                    <a:pt x="0" y="87963"/>
                    <a:pt x="0" y="56667"/>
                  </a:cubicBezTo>
                  <a:lnTo>
                    <a:pt x="0" y="56667"/>
                  </a:lnTo>
                  <a:cubicBezTo>
                    <a:pt x="0" y="25371"/>
                    <a:pt x="25371" y="0"/>
                    <a:pt x="56667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9521" cy="11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0392" y="4866031"/>
            <a:ext cx="4045223" cy="1064699"/>
            <a:chOff x="0" y="0"/>
            <a:chExt cx="908253" cy="239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58229" y="5007743"/>
            <a:ext cx="781274" cy="781274"/>
            <a:chOff x="0" y="0"/>
            <a:chExt cx="657815" cy="6578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203527" y="5081618"/>
            <a:ext cx="690677" cy="690675"/>
            <a:chOff x="0" y="0"/>
            <a:chExt cx="6350025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010392" y="6116581"/>
            <a:ext cx="4045223" cy="1064699"/>
            <a:chOff x="0" y="0"/>
            <a:chExt cx="908253" cy="2390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171717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58229" y="6258293"/>
            <a:ext cx="781274" cy="781274"/>
            <a:chOff x="0" y="0"/>
            <a:chExt cx="657815" cy="6578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203527" y="6332168"/>
            <a:ext cx="690677" cy="690675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010392" y="7367131"/>
            <a:ext cx="4045223" cy="1064699"/>
            <a:chOff x="0" y="0"/>
            <a:chExt cx="908253" cy="2390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8253" cy="239051"/>
            </a:xfrm>
            <a:custGeom>
              <a:avLst/>
              <a:gdLst/>
              <a:ahLst/>
              <a:cxnLst/>
              <a:rect r="r" b="b" t="t" l="l"/>
              <a:pathLst>
                <a:path h="239051" w="908253">
                  <a:moveTo>
                    <a:pt x="19138" y="0"/>
                  </a:moveTo>
                  <a:lnTo>
                    <a:pt x="889114" y="0"/>
                  </a:lnTo>
                  <a:cubicBezTo>
                    <a:pt x="899684" y="0"/>
                    <a:pt x="908253" y="8569"/>
                    <a:pt x="908253" y="19138"/>
                  </a:cubicBezTo>
                  <a:lnTo>
                    <a:pt x="908253" y="219913"/>
                  </a:lnTo>
                  <a:cubicBezTo>
                    <a:pt x="908253" y="230483"/>
                    <a:pt x="899684" y="239051"/>
                    <a:pt x="889114" y="239051"/>
                  </a:cubicBezTo>
                  <a:lnTo>
                    <a:pt x="19138" y="239051"/>
                  </a:lnTo>
                  <a:cubicBezTo>
                    <a:pt x="14063" y="239051"/>
                    <a:pt x="9195" y="237035"/>
                    <a:pt x="5606" y="233446"/>
                  </a:cubicBezTo>
                  <a:cubicBezTo>
                    <a:pt x="2016" y="229856"/>
                    <a:pt x="0" y="224989"/>
                    <a:pt x="0" y="219913"/>
                  </a:cubicBezTo>
                  <a:lnTo>
                    <a:pt x="0" y="19138"/>
                  </a:lnTo>
                  <a:cubicBezTo>
                    <a:pt x="0" y="8569"/>
                    <a:pt x="8569" y="0"/>
                    <a:pt x="19138" y="0"/>
                  </a:cubicBezTo>
                  <a:close/>
                </a:path>
              </a:pathLst>
            </a:custGeom>
            <a:solidFill>
              <a:srgbClr val="A7A7A7">
                <a:alpha val="11765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908253" cy="2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158229" y="7508843"/>
            <a:ext cx="781274" cy="781274"/>
            <a:chOff x="0" y="0"/>
            <a:chExt cx="657815" cy="6578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815" cy="657815"/>
            </a:xfrm>
            <a:custGeom>
              <a:avLst/>
              <a:gdLst/>
              <a:ahLst/>
              <a:cxnLst/>
              <a:rect r="r" b="b" t="t" l="l"/>
              <a:pathLst>
                <a:path h="657815" w="657815">
                  <a:moveTo>
                    <a:pt x="99093" y="0"/>
                  </a:moveTo>
                  <a:lnTo>
                    <a:pt x="558722" y="0"/>
                  </a:lnTo>
                  <a:cubicBezTo>
                    <a:pt x="613450" y="0"/>
                    <a:pt x="657815" y="44366"/>
                    <a:pt x="657815" y="99093"/>
                  </a:cubicBezTo>
                  <a:lnTo>
                    <a:pt x="657815" y="558722"/>
                  </a:lnTo>
                  <a:cubicBezTo>
                    <a:pt x="657815" y="613450"/>
                    <a:pt x="613450" y="657815"/>
                    <a:pt x="558722" y="657815"/>
                  </a:cubicBezTo>
                  <a:lnTo>
                    <a:pt x="99093" y="657815"/>
                  </a:lnTo>
                  <a:cubicBezTo>
                    <a:pt x="44366" y="657815"/>
                    <a:pt x="0" y="613450"/>
                    <a:pt x="0" y="558722"/>
                  </a:cubicBezTo>
                  <a:lnTo>
                    <a:pt x="0" y="99093"/>
                  </a:lnTo>
                  <a:cubicBezTo>
                    <a:pt x="0" y="44366"/>
                    <a:pt x="44366" y="0"/>
                    <a:pt x="99093" y="0"/>
                  </a:cubicBezTo>
                  <a:close/>
                </a:path>
              </a:pathLst>
            </a:custGeom>
            <a:solidFill>
              <a:srgbClr val="A7A7A7">
                <a:alpha val="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657815" cy="6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3203527" y="7582718"/>
            <a:ext cx="690677" cy="690675"/>
            <a:chOff x="0" y="0"/>
            <a:chExt cx="6350025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8700" y="1028700"/>
            <a:ext cx="11392663" cy="8229600"/>
            <a:chOff x="0" y="0"/>
            <a:chExt cx="2640909" cy="190768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640909" cy="1907686"/>
            </a:xfrm>
            <a:custGeom>
              <a:avLst/>
              <a:gdLst/>
              <a:ahLst/>
              <a:cxnLst/>
              <a:rect r="r" b="b" t="t" l="l"/>
              <a:pathLst>
                <a:path h="1907686" w="2640909">
                  <a:moveTo>
                    <a:pt x="13591" y="0"/>
                  </a:moveTo>
                  <a:lnTo>
                    <a:pt x="2627318" y="0"/>
                  </a:lnTo>
                  <a:cubicBezTo>
                    <a:pt x="2630923" y="0"/>
                    <a:pt x="2634380" y="1432"/>
                    <a:pt x="2636928" y="3981"/>
                  </a:cubicBezTo>
                  <a:cubicBezTo>
                    <a:pt x="2639477" y="6530"/>
                    <a:pt x="2640909" y="9986"/>
                    <a:pt x="2640909" y="13591"/>
                  </a:cubicBezTo>
                  <a:lnTo>
                    <a:pt x="2640909" y="1894095"/>
                  </a:lnTo>
                  <a:cubicBezTo>
                    <a:pt x="2640909" y="1901601"/>
                    <a:pt x="2634824" y="1907686"/>
                    <a:pt x="2627318" y="1907686"/>
                  </a:cubicBezTo>
                  <a:lnTo>
                    <a:pt x="13591" y="1907686"/>
                  </a:lnTo>
                  <a:cubicBezTo>
                    <a:pt x="9986" y="1907686"/>
                    <a:pt x="6530" y="1906254"/>
                    <a:pt x="3981" y="1903706"/>
                  </a:cubicBezTo>
                  <a:cubicBezTo>
                    <a:pt x="1432" y="1901157"/>
                    <a:pt x="0" y="1897700"/>
                    <a:pt x="0" y="1894095"/>
                  </a:cubicBezTo>
                  <a:lnTo>
                    <a:pt x="0" y="13591"/>
                  </a:lnTo>
                  <a:cubicBezTo>
                    <a:pt x="0" y="9986"/>
                    <a:pt x="1432" y="6530"/>
                    <a:pt x="3981" y="3981"/>
                  </a:cubicBezTo>
                  <a:cubicBezTo>
                    <a:pt x="6530" y="1432"/>
                    <a:pt x="9986" y="0"/>
                    <a:pt x="13591" y="0"/>
                  </a:cubicBezTo>
                  <a:close/>
                </a:path>
              </a:pathLst>
            </a:custGeom>
            <a:solidFill>
              <a:srgbClr val="FE4A4A">
                <a:alpha val="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2640909" cy="190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6441230" y="8410311"/>
            <a:ext cx="567603" cy="569224"/>
          </a:xfrm>
          <a:custGeom>
            <a:avLst/>
            <a:gdLst/>
            <a:ahLst/>
            <a:cxnLst/>
            <a:rect r="r" b="b" t="t" l="l"/>
            <a:pathLst>
              <a:path h="569224" w="567603">
                <a:moveTo>
                  <a:pt x="0" y="0"/>
                </a:moveTo>
                <a:lnTo>
                  <a:pt x="567603" y="0"/>
                </a:lnTo>
                <a:lnTo>
                  <a:pt x="567603" y="569224"/>
                </a:lnTo>
                <a:lnTo>
                  <a:pt x="0" y="569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401026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749922" y="8536543"/>
            <a:ext cx="316760" cy="316760"/>
          </a:xfrm>
          <a:custGeom>
            <a:avLst/>
            <a:gdLst/>
            <a:ahLst/>
            <a:cxnLst/>
            <a:rect r="r" b="b" t="t" l="l"/>
            <a:pathLst>
              <a:path h="316760" w="316760">
                <a:moveTo>
                  <a:pt x="0" y="0"/>
                </a:moveTo>
                <a:lnTo>
                  <a:pt x="316761" y="0"/>
                </a:lnTo>
                <a:lnTo>
                  <a:pt x="316761" y="316760"/>
                </a:lnTo>
                <a:lnTo>
                  <a:pt x="0" y="316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4820421" y="8109143"/>
            <a:ext cx="3809220" cy="274519"/>
            <a:chOff x="0" y="0"/>
            <a:chExt cx="7930128" cy="571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255270"/>
              <a:ext cx="7930128" cy="69850"/>
            </a:xfrm>
            <a:custGeom>
              <a:avLst/>
              <a:gdLst/>
              <a:ahLst/>
              <a:cxnLst/>
              <a:rect r="r" b="b" t="t" l="l"/>
              <a:pathLst>
                <a:path h="69850" w="7930128">
                  <a:moveTo>
                    <a:pt x="76392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930128" y="69850"/>
                  </a:lnTo>
                  <a:lnTo>
                    <a:pt x="7930128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31465" y="1573484"/>
            <a:ext cx="1038449" cy="1038449"/>
            <a:chOff x="0" y="0"/>
            <a:chExt cx="1384599" cy="1384599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384599" cy="1384599"/>
              <a:chOff x="0" y="0"/>
              <a:chExt cx="657815" cy="65781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57815" cy="657815"/>
              </a:xfrm>
              <a:custGeom>
                <a:avLst/>
                <a:gdLst/>
                <a:ahLst/>
                <a:cxnLst/>
                <a:rect r="r" b="b" t="t" l="l"/>
                <a:pathLst>
                  <a:path h="657815" w="657815">
                    <a:moveTo>
                      <a:pt x="74553" y="0"/>
                    </a:moveTo>
                    <a:lnTo>
                      <a:pt x="583262" y="0"/>
                    </a:lnTo>
                    <a:cubicBezTo>
                      <a:pt x="624437" y="0"/>
                      <a:pt x="657815" y="33378"/>
                      <a:pt x="657815" y="74553"/>
                    </a:cubicBezTo>
                    <a:lnTo>
                      <a:pt x="657815" y="583262"/>
                    </a:lnTo>
                    <a:cubicBezTo>
                      <a:pt x="657815" y="624437"/>
                      <a:pt x="624437" y="657815"/>
                      <a:pt x="583262" y="657815"/>
                    </a:cubicBezTo>
                    <a:lnTo>
                      <a:pt x="74553" y="657815"/>
                    </a:lnTo>
                    <a:cubicBezTo>
                      <a:pt x="33378" y="657815"/>
                      <a:pt x="0" y="624437"/>
                      <a:pt x="0" y="583262"/>
                    </a:cubicBezTo>
                    <a:lnTo>
                      <a:pt x="0" y="74553"/>
                    </a:lnTo>
                    <a:cubicBezTo>
                      <a:pt x="0" y="33378"/>
                      <a:pt x="33378" y="0"/>
                      <a:pt x="74553" y="0"/>
                    </a:cubicBezTo>
                    <a:close/>
                  </a:path>
                </a:pathLst>
              </a:custGeom>
              <a:solidFill>
                <a:srgbClr val="A7A7A7">
                  <a:alpha val="9804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0"/>
                <a:ext cx="657815" cy="657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80279" y="80282"/>
              <a:ext cx="1224040" cy="1224036"/>
              <a:chOff x="0" y="0"/>
              <a:chExt cx="6350025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1431465" y="3120971"/>
            <a:ext cx="10483223" cy="497949"/>
            <a:chOff x="0" y="0"/>
            <a:chExt cx="13977631" cy="663932"/>
          </a:xfrm>
        </p:grpSpPr>
        <p:sp>
          <p:nvSpPr>
            <p:cNvPr name="AutoShape 59" id="59"/>
            <p:cNvSpPr/>
            <p:nvPr/>
          </p:nvSpPr>
          <p:spPr>
            <a:xfrm>
              <a:off x="0" y="657582"/>
              <a:ext cx="13977631" cy="0"/>
            </a:xfrm>
            <a:prstGeom prst="line">
              <a:avLst/>
            </a:prstGeom>
            <a:ln cap="flat" w="12700">
              <a:solidFill>
                <a:srgbClr val="A7A7A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0" id="60"/>
            <p:cNvSpPr txBox="true"/>
            <p:nvPr/>
          </p:nvSpPr>
          <p:spPr>
            <a:xfrm rot="0">
              <a:off x="635876" y="74237"/>
              <a:ext cx="1358900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Features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74237"/>
              <a:ext cx="21431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A7A7A7"/>
                  </a:solidFill>
                  <a:latin typeface="Montserrat Medium"/>
                </a:rPr>
                <a:t>#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12960847" y="0"/>
              <a:ext cx="616699" cy="453274"/>
            </a:xfrm>
            <a:custGeom>
              <a:avLst/>
              <a:gdLst/>
              <a:ahLst/>
              <a:cxnLst/>
              <a:rect r="r" b="b" t="t" l="l"/>
              <a:pathLst>
                <a:path h="453274" w="616699">
                  <a:moveTo>
                    <a:pt x="0" y="0"/>
                  </a:moveTo>
                  <a:lnTo>
                    <a:pt x="616699" y="0"/>
                  </a:lnTo>
                  <a:lnTo>
                    <a:pt x="616699" y="453274"/>
                  </a:lnTo>
                  <a:lnTo>
                    <a:pt x="0" y="45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3548866" y="1477439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A7A7A7"/>
                </a:solidFill>
                <a:latin typeface="Montserrat Bold"/>
              </a:rPr>
              <a:t>Your Library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110817" y="38239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TKinter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110817" y="42336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698039" y="2997146"/>
            <a:ext cx="90831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Semi-Bold"/>
              </a:rPr>
              <a:t>Recents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105684" y="2330882"/>
            <a:ext cx="10988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F2F2F2"/>
                </a:solidFill>
                <a:latin typeface="Montserrat Semi-Bold"/>
              </a:rPr>
              <a:t>Packages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10817" y="507453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Shiny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10817" y="54842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110817" y="6325081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Plotly Dash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110817" y="673476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10817" y="7575630"/>
            <a:ext cx="20920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Streamlit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110817" y="7985318"/>
            <a:ext cx="209202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A7A7A7"/>
                </a:solidFill>
                <a:latin typeface="Montserrat Medium"/>
              </a:rPr>
              <a:t>Package </a:t>
            </a:r>
            <a:r>
              <a:rPr lang="en-US" sz="1500">
                <a:solidFill>
                  <a:srgbClr val="A7A7A7"/>
                </a:solidFill>
                <a:latin typeface="Montserrat Bold"/>
              </a:rPr>
              <a:t>·</a:t>
            </a:r>
            <a:r>
              <a:rPr lang="en-US" sz="1500">
                <a:solidFill>
                  <a:srgbClr val="A7A7A7"/>
                </a:solidFill>
                <a:latin typeface="Montserrat Medium"/>
              </a:rPr>
              <a:t> Python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780810" y="1635509"/>
            <a:ext cx="896862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Streamlit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1431465" y="4020442"/>
            <a:ext cx="10132872" cy="361950"/>
            <a:chOff x="0" y="0"/>
            <a:chExt cx="13510496" cy="4826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1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Easy to use</a:t>
              </a: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950690" y="5627841"/>
            <a:ext cx="925169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Predefined widgets for presenting various data types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31465" y="5646891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3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950690" y="4828904"/>
            <a:ext cx="925169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2F2F2"/>
                </a:solidFill>
                <a:latin typeface="Montserrat Semi-Bold"/>
              </a:rPr>
              <a:t>Allow users to input data and view the results in real-time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31465" y="4847954"/>
            <a:ext cx="33277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A7A7A7"/>
                </a:solidFill>
                <a:latin typeface="Montserrat Semi-Bold"/>
              </a:rPr>
              <a:t>2</a:t>
            </a:r>
          </a:p>
        </p:txBody>
      </p:sp>
      <p:sp>
        <p:nvSpPr>
          <p:cNvPr name="Freeform 83" id="83"/>
          <p:cNvSpPr/>
          <p:nvPr/>
        </p:nvSpPr>
        <p:spPr>
          <a:xfrm flipH="false" flipV="false" rot="0">
            <a:off x="11202388" y="4819379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4" id="84"/>
          <p:cNvGrpSpPr/>
          <p:nvPr/>
        </p:nvGrpSpPr>
        <p:grpSpPr>
          <a:xfrm rot="0">
            <a:off x="1431465" y="6418416"/>
            <a:ext cx="10132872" cy="361950"/>
            <a:chOff x="0" y="0"/>
            <a:chExt cx="13510496" cy="4826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13027896" y="0"/>
              <a:ext cx="482600" cy="482600"/>
            </a:xfrm>
            <a:custGeom>
              <a:avLst/>
              <a:gdLst/>
              <a:ahLst/>
              <a:cxnLst/>
              <a:rect r="r" b="b" t="t" l="l"/>
              <a:pathLst>
                <a:path h="482600" w="482600">
                  <a:moveTo>
                    <a:pt x="0" y="0"/>
                  </a:moveTo>
                  <a:lnTo>
                    <a:pt x="482600" y="0"/>
                  </a:lnTo>
                  <a:lnTo>
                    <a:pt x="482600" y="482600"/>
                  </a:lnTo>
                  <a:lnTo>
                    <a:pt x="0" y="48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6" id="86"/>
            <p:cNvSpPr txBox="true"/>
            <p:nvPr/>
          </p:nvSpPr>
          <p:spPr>
            <a:xfrm rot="0">
              <a:off x="692300" y="9525"/>
              <a:ext cx="7085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2F2F2"/>
                  </a:solidFill>
                  <a:latin typeface="Montserrat Semi-Bold"/>
                </a:rPr>
                <a:t>Limited customization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0" y="38100"/>
              <a:ext cx="443700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A7A7A7"/>
                  </a:solidFill>
                  <a:latin typeface="Montserrat Semi-Bold"/>
                </a:rPr>
                <a:t>4</a:t>
              </a:r>
            </a:p>
          </p:txBody>
        </p:sp>
      </p:grpSp>
      <p:sp>
        <p:nvSpPr>
          <p:cNvPr name="Freeform 88" id="88"/>
          <p:cNvSpPr/>
          <p:nvPr/>
        </p:nvSpPr>
        <p:spPr>
          <a:xfrm flipH="false" flipV="false" rot="0">
            <a:off x="11202388" y="5646891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9" id="89"/>
          <p:cNvGrpSpPr/>
          <p:nvPr/>
        </p:nvGrpSpPr>
        <p:grpSpPr>
          <a:xfrm rot="0">
            <a:off x="7159617" y="8142192"/>
            <a:ext cx="577219" cy="211103"/>
            <a:chOff x="0" y="0"/>
            <a:chExt cx="1389027" cy="50800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49530"/>
              <a:ext cx="1389027" cy="408940"/>
            </a:xfrm>
            <a:custGeom>
              <a:avLst/>
              <a:gdLst/>
              <a:ahLst/>
              <a:cxnLst/>
              <a:rect r="r" b="b" t="t" l="l"/>
              <a:pathLst>
                <a:path h="408940" w="1389027">
                  <a:moveTo>
                    <a:pt x="1183287" y="0"/>
                  </a:moveTo>
                  <a:cubicBezTo>
                    <a:pt x="1082957" y="0"/>
                    <a:pt x="1000407" y="72390"/>
                    <a:pt x="981357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982627" y="242570"/>
                  </a:lnTo>
                  <a:cubicBezTo>
                    <a:pt x="1000407" y="337820"/>
                    <a:pt x="1084227" y="408940"/>
                    <a:pt x="1184557" y="408940"/>
                  </a:cubicBezTo>
                  <a:cubicBezTo>
                    <a:pt x="1297587" y="408940"/>
                    <a:pt x="1389027" y="317500"/>
                    <a:pt x="1389027" y="204470"/>
                  </a:cubicBezTo>
                  <a:cubicBezTo>
                    <a:pt x="1389027" y="91440"/>
                    <a:pt x="1297587" y="0"/>
                    <a:pt x="11832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DAF0OGiEbTg</dc:identifier>
  <dcterms:modified xsi:type="dcterms:W3CDTF">2011-08-01T06:04:30Z</dcterms:modified>
  <cp:revision>1</cp:revision>
  <dc:title>CSE 583 Technology Review</dc:title>
</cp:coreProperties>
</file>